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2"/>
  </p:notesMasterIdLst>
  <p:handoutMasterIdLst>
    <p:handoutMasterId r:id="rId23"/>
  </p:handoutMasterIdLst>
  <p:sldIdLst>
    <p:sldId id="309" r:id="rId4"/>
    <p:sldId id="268" r:id="rId5"/>
    <p:sldId id="293" r:id="rId6"/>
    <p:sldId id="312" r:id="rId7"/>
    <p:sldId id="311" r:id="rId8"/>
    <p:sldId id="303" r:id="rId9"/>
    <p:sldId id="314" r:id="rId10"/>
    <p:sldId id="315" r:id="rId11"/>
    <p:sldId id="318" r:id="rId12"/>
    <p:sldId id="316" r:id="rId13"/>
    <p:sldId id="2516" r:id="rId14"/>
    <p:sldId id="317" r:id="rId15"/>
    <p:sldId id="2517" r:id="rId16"/>
    <p:sldId id="308" r:id="rId17"/>
    <p:sldId id="2518" r:id="rId18"/>
    <p:sldId id="295" r:id="rId19"/>
    <p:sldId id="2519" r:id="rId20"/>
    <p:sldId id="2520" r:id="rId21"/>
  </p:sldIdLst>
  <p:sldSz cx="12192000" cy="6858000"/>
  <p:notesSz cx="7104063" cy="10234613"/>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7571" autoAdjust="0"/>
  </p:normalViewPr>
  <p:slideViewPr>
    <p:cSldViewPr snapToGrid="0">
      <p:cViewPr>
        <p:scale>
          <a:sx n="75" d="100"/>
          <a:sy n="75" d="100"/>
        </p:scale>
        <p:origin x="2523" y="278"/>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1B0C-4F4B-8F0C-DE6C93A66AB0}"/>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3-1B0C-4F4B-8F0C-DE6C93A66AB0}"/>
              </c:ext>
            </c:extLst>
          </c:dPt>
          <c:cat>
            <c:strRef>
              <c:f>Sheet1!$A$2:$A$4</c:f>
              <c:strCache>
                <c:ptCount val="3"/>
                <c:pt idx="0">
                  <c:v>Category 1</c:v>
                </c:pt>
                <c:pt idx="1">
                  <c:v>Category 2</c:v>
                </c:pt>
                <c:pt idx="2">
                  <c:v>Category 3</c:v>
                </c:pt>
              </c:strCache>
            </c:strRef>
          </c:cat>
          <c:val>
            <c:numRef>
              <c:f>Sheet1!$B$2:$B$4</c:f>
              <c:numCache>
                <c:formatCode>General</c:formatCode>
                <c:ptCount val="3"/>
                <c:pt idx="0">
                  <c:v>3.91</c:v>
                </c:pt>
                <c:pt idx="1">
                  <c:v>1.75</c:v>
                </c:pt>
                <c:pt idx="2">
                  <c:v>1.69</c:v>
                </c:pt>
              </c:numCache>
            </c:numRef>
          </c:val>
          <c:extLst>
            <c:ext xmlns:c16="http://schemas.microsoft.com/office/drawing/2014/chart" uri="{C3380CC4-5D6E-409C-BE32-E72D297353CC}">
              <c16:uniqueId val="{00000004-1B0C-4F4B-8F0C-DE6C93A66AB0}"/>
            </c:ext>
          </c:extLst>
        </c:ser>
        <c:ser>
          <c:idx val="1"/>
          <c:order val="1"/>
          <c:tx>
            <c:strRef>
              <c:f>Sheet1!$C$1</c:f>
              <c:strCache>
                <c:ptCount val="1"/>
                <c:pt idx="0">
                  <c:v>Series 2</c:v>
                </c:pt>
              </c:strCache>
            </c:strRef>
          </c:tx>
          <c:spPr>
            <a:solidFill>
              <a:schemeClr val="accent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6-1B0C-4F4B-8F0C-DE6C93A66AB0}"/>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8-1B0C-4F4B-8F0C-DE6C93A66AB0}"/>
              </c:ext>
            </c:extLst>
          </c:dPt>
          <c:cat>
            <c:strRef>
              <c:f>Sheet1!$A$2:$A$4</c:f>
              <c:strCache>
                <c:ptCount val="3"/>
                <c:pt idx="0">
                  <c:v>Category 1</c:v>
                </c:pt>
                <c:pt idx="1">
                  <c:v>Category 2</c:v>
                </c:pt>
                <c:pt idx="2">
                  <c:v>Category 3</c:v>
                </c:pt>
              </c:strCache>
            </c:strRef>
          </c:cat>
          <c:val>
            <c:numRef>
              <c:f>Sheet1!$C$2:$C$4</c:f>
              <c:numCache>
                <c:formatCode>General</c:formatCode>
                <c:ptCount val="3"/>
                <c:pt idx="0">
                  <c:v>5.3</c:v>
                </c:pt>
                <c:pt idx="1">
                  <c:v>2.25</c:v>
                </c:pt>
                <c:pt idx="2">
                  <c:v>2.15</c:v>
                </c:pt>
              </c:numCache>
            </c:numRef>
          </c:val>
          <c:extLst>
            <c:ext xmlns:c16="http://schemas.microsoft.com/office/drawing/2014/chart" uri="{C3380CC4-5D6E-409C-BE32-E72D297353CC}">
              <c16:uniqueId val="{00000009-1B0C-4F4B-8F0C-DE6C93A66AB0}"/>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26.44</c:v>
                </c:pt>
                <c:pt idx="1">
                  <c:v>21.86</c:v>
                </c:pt>
                <c:pt idx="2">
                  <c:v>18.690000000000001</c:v>
                </c:pt>
              </c:numCache>
            </c:numRef>
          </c:val>
          <c:extLst>
            <c:ext xmlns:c16="http://schemas.microsoft.com/office/drawing/2014/chart" uri="{C3380CC4-5D6E-409C-BE32-E72D297353CC}">
              <c16:uniqueId val="{0000000A-1B0C-4F4B-8F0C-DE6C93A66AB0}"/>
            </c:ext>
          </c:extLst>
        </c:ser>
        <c:dLbls>
          <c:showLegendKey val="0"/>
          <c:showVal val="0"/>
          <c:showCatName val="0"/>
          <c:showSerName val="0"/>
          <c:showPercent val="0"/>
          <c:showBubbleSize val="0"/>
        </c:dLbls>
        <c:gapWidth val="250"/>
        <c:overlap val="-9"/>
        <c:axId val="1373019431"/>
        <c:axId val="1373020087"/>
      </c:barChart>
      <c:catAx>
        <c:axId val="1373019431"/>
        <c:scaling>
          <c:orientation val="minMax"/>
        </c:scaling>
        <c:delete val="1"/>
        <c:axPos val="b"/>
        <c:numFmt formatCode="General" sourceLinked="1"/>
        <c:majorTickMark val="none"/>
        <c:minorTickMark val="none"/>
        <c:tickLblPos val="nextTo"/>
        <c:crossAx val="1373020087"/>
        <c:crosses val="autoZero"/>
        <c:auto val="1"/>
        <c:lblAlgn val="ctr"/>
        <c:lblOffset val="100"/>
        <c:noMultiLvlLbl val="0"/>
      </c:catAx>
      <c:valAx>
        <c:axId val="1373020087"/>
        <c:scaling>
          <c:orientation val="minMax"/>
        </c:scaling>
        <c:delete val="1"/>
        <c:axPos val="l"/>
        <c:numFmt formatCode="General" sourceLinked="1"/>
        <c:majorTickMark val="none"/>
        <c:minorTickMark val="none"/>
        <c:tickLblPos val="nextTo"/>
        <c:crossAx val="1373019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4023993" y="1"/>
            <a:ext cx="3078427" cy="513508"/>
          </a:xfrm>
          <a:prstGeom prst="rect">
            <a:avLst/>
          </a:prstGeom>
        </p:spPr>
        <p:txBody>
          <a:bodyPr vert="horz" lIns="99075" tIns="49538" rIns="99075" bIns="49538" rtlCol="0"/>
          <a:lstStyle>
            <a:lvl1pPr algn="r">
              <a:defRPr sz="1300"/>
            </a:lvl1pPr>
          </a:lstStyle>
          <a:p>
            <a:fld id="{0C40EC3D-81A6-4902-813A-4CE4ADA4DAC6}" type="datetimeFigureOut">
              <a:rPr lang="ko-KR" altLang="en-US" smtClean="0"/>
              <a:t>2019-10-13</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1" y="9721108"/>
            <a:ext cx="3078427" cy="513507"/>
          </a:xfrm>
          <a:prstGeom prst="rect">
            <a:avLst/>
          </a:prstGeom>
        </p:spPr>
        <p:txBody>
          <a:bodyPr vert="horz" lIns="99075" tIns="49538" rIns="99075" bIns="49538" rtlCol="0" anchor="b"/>
          <a:lstStyle>
            <a:lvl1pPr algn="l">
              <a:defRPr sz="13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4023993" y="9721108"/>
            <a:ext cx="3078427" cy="513507"/>
          </a:xfrm>
          <a:prstGeom prst="rect">
            <a:avLst/>
          </a:prstGeom>
        </p:spPr>
        <p:txBody>
          <a:bodyPr vert="horz" lIns="99075" tIns="49538" rIns="99075" bIns="49538" rtlCol="0" anchor="b"/>
          <a:lstStyle>
            <a:lvl1pPr algn="r">
              <a:defRPr sz="13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ru-RU"/>
          </a:p>
        </p:txBody>
      </p:sp>
      <p:sp>
        <p:nvSpPr>
          <p:cNvPr id="3" name="Дата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B1B7D8C8-6DE8-4AA8-8313-BB795384FF35}" type="datetimeFigureOut">
              <a:rPr lang="ru-RU" smtClean="0"/>
              <a:t>13.10.2019</a:t>
            </a:fld>
            <a:endParaRPr lang="ru-RU"/>
          </a:p>
        </p:txBody>
      </p:sp>
      <p:sp>
        <p:nvSpPr>
          <p:cNvPr id="4" name="Образ слайда 3"/>
          <p:cNvSpPr>
            <a:spLocks noGrp="1" noRot="1" noChangeAspect="1"/>
          </p:cNvSpPr>
          <p:nvPr>
            <p:ph type="sldImg" idx="2"/>
          </p:nvPr>
        </p:nvSpPr>
        <p:spPr>
          <a:xfrm>
            <a:off x="481013" y="1277938"/>
            <a:ext cx="6143625" cy="3455987"/>
          </a:xfrm>
          <a:prstGeom prst="rect">
            <a:avLst/>
          </a:prstGeom>
          <a:noFill/>
          <a:ln w="12700">
            <a:solidFill>
              <a:prstClr val="black"/>
            </a:solidFill>
          </a:ln>
        </p:spPr>
        <p:txBody>
          <a:bodyPr vert="horz" lIns="99075" tIns="49538" rIns="99075" bIns="49538" rtlCol="0" anchor="ctr"/>
          <a:lstStyle/>
          <a:p>
            <a:endParaRPr lang="ru-RU"/>
          </a:p>
        </p:txBody>
      </p:sp>
      <p:sp>
        <p:nvSpPr>
          <p:cNvPr id="5" name="Заметки 4"/>
          <p:cNvSpPr>
            <a:spLocks noGrp="1"/>
          </p:cNvSpPr>
          <p:nvPr>
            <p:ph type="body" sz="quarter" idx="3"/>
          </p:nvPr>
        </p:nvSpPr>
        <p:spPr>
          <a:xfrm>
            <a:off x="710407" y="4925408"/>
            <a:ext cx="5683250" cy="4029879"/>
          </a:xfrm>
          <a:prstGeom prst="rect">
            <a:avLst/>
          </a:prstGeom>
        </p:spPr>
        <p:txBody>
          <a:bodyPr vert="horz" lIns="99075" tIns="49538" rIns="99075" bIns="49538"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ru-RU"/>
          </a:p>
        </p:txBody>
      </p:sp>
      <p:sp>
        <p:nvSpPr>
          <p:cNvPr id="7" name="Номер слайда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38D96BF4-A9CE-42AD-80A6-9FF4F0046E2B}" type="slidenum">
              <a:rPr lang="ru-RU" smtClean="0"/>
              <a:t>‹#›</a:t>
            </a:fld>
            <a:endParaRPr lang="ru-RU"/>
          </a:p>
        </p:txBody>
      </p:sp>
    </p:spTree>
    <p:extLst>
      <p:ext uri="{BB962C8B-B14F-4D97-AF65-F5344CB8AC3E}">
        <p14:creationId xmlns:p14="http://schemas.microsoft.com/office/powerpoint/2010/main" val="2060536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2000" dirty="0"/>
              <a:t>Hi!. Let me present you an Executive Summary of US real estate prices research</a:t>
            </a:r>
            <a:endParaRPr lang="ru-RU" sz="2000" dirty="0"/>
          </a:p>
        </p:txBody>
      </p:sp>
      <p:sp>
        <p:nvSpPr>
          <p:cNvPr id="4" name="Номер слайда 3"/>
          <p:cNvSpPr>
            <a:spLocks noGrp="1"/>
          </p:cNvSpPr>
          <p:nvPr>
            <p:ph type="sldNum" sz="quarter" idx="5"/>
          </p:nvPr>
        </p:nvSpPr>
        <p:spPr/>
        <p:txBody>
          <a:bodyPr/>
          <a:lstStyle/>
          <a:p>
            <a:fld id="{38D96BF4-A9CE-42AD-80A6-9FF4F0046E2B}" type="slidenum">
              <a:rPr lang="ru-RU" smtClean="0"/>
              <a:t>1</a:t>
            </a:fld>
            <a:endParaRPr lang="ru-RU"/>
          </a:p>
        </p:txBody>
      </p:sp>
    </p:spTree>
    <p:extLst>
      <p:ext uri="{BB962C8B-B14F-4D97-AF65-F5344CB8AC3E}">
        <p14:creationId xmlns:p14="http://schemas.microsoft.com/office/powerpoint/2010/main" val="401873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In this table you can figure out TOP5 sets for Counties and States. The main idea is that increasing location scale leads to decrease estimated IRR, which is logically correct, because upscaling datasets decrease mean values of prices and IRR. </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10</a:t>
            </a:fld>
            <a:endParaRPr lang="ru-RU"/>
          </a:p>
        </p:txBody>
      </p:sp>
    </p:spTree>
    <p:extLst>
      <p:ext uri="{BB962C8B-B14F-4D97-AF65-F5344CB8AC3E}">
        <p14:creationId xmlns:p14="http://schemas.microsoft.com/office/powerpoint/2010/main" val="135024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In this slide you can see the location of best states in the US map.</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11</a:t>
            </a:fld>
            <a:endParaRPr lang="ru-RU"/>
          </a:p>
        </p:txBody>
      </p:sp>
    </p:spTree>
    <p:extLst>
      <p:ext uri="{BB962C8B-B14F-4D97-AF65-F5344CB8AC3E}">
        <p14:creationId xmlns:p14="http://schemas.microsoft.com/office/powerpoint/2010/main" val="4583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So, let me state main findings and recommendations. The provided dataset is gives us the opportunity to create predict models for prices. I can say, that obtained results have high and moderate level of prediction quality and forecasts should be limited by 5 years length. Based on IRR metrics we can define top5 regions as it shown in the conclusion slide with IRR varied from 5,3% to 2,1%. Additionally, you can figure out top5 counties and top5 states for investing.</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12</a:t>
            </a:fld>
            <a:endParaRPr lang="ru-RU"/>
          </a:p>
        </p:txBody>
      </p:sp>
    </p:spTree>
    <p:extLst>
      <p:ext uri="{BB962C8B-B14F-4D97-AF65-F5344CB8AC3E}">
        <p14:creationId xmlns:p14="http://schemas.microsoft.com/office/powerpoint/2010/main" val="2362438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500" dirty="0"/>
              <a:t>Of course, the given executive summary shows a snapshot of current discovery works. And there are many ways to expand and </a:t>
            </a:r>
            <a:r>
              <a:rPr lang="en-US" sz="1500" dirty="0" err="1"/>
              <a:t>impove</a:t>
            </a:r>
            <a:r>
              <a:rPr lang="en-US" sz="1500" dirty="0"/>
              <a:t> forecast quality. In this slide I’ve 3 general point to get that. The first is about KPI. Applied indicator is the thing highly depends on business aspects. For example, if we concentrate on 1-year investments, there are many other indicators for profitability measure. The second point is about adding some local (per State) or global (per Country) macroeconomic data to the dataset as possible price predictors. Remember 15-years cycles in price chart. So, such data could be the answer for that. And the third point. In current state, running the code, but on monthly based data – is extremely rise calculation time. On the other hand, forecast accuracy could be increased. So the task here – is to find optimal way with low cost.</a:t>
            </a:r>
          </a:p>
          <a:p>
            <a:r>
              <a:rPr lang="en-US" sz="1500" dirty="0"/>
              <a:t>Thank you for attention!</a:t>
            </a:r>
            <a:endParaRPr lang="ru-RU" sz="1500" dirty="0"/>
          </a:p>
        </p:txBody>
      </p:sp>
      <p:sp>
        <p:nvSpPr>
          <p:cNvPr id="4" name="Номер слайда 3"/>
          <p:cNvSpPr>
            <a:spLocks noGrp="1"/>
          </p:cNvSpPr>
          <p:nvPr>
            <p:ph type="sldNum" sz="quarter" idx="5"/>
          </p:nvPr>
        </p:nvSpPr>
        <p:spPr/>
        <p:txBody>
          <a:bodyPr/>
          <a:lstStyle/>
          <a:p>
            <a:fld id="{38D96BF4-A9CE-42AD-80A6-9FF4F0046E2B}" type="slidenum">
              <a:rPr lang="ru-RU" smtClean="0"/>
              <a:t>13</a:t>
            </a:fld>
            <a:endParaRPr lang="ru-RU"/>
          </a:p>
        </p:txBody>
      </p:sp>
    </p:spTree>
    <p:extLst>
      <p:ext uri="{BB962C8B-B14F-4D97-AF65-F5344CB8AC3E}">
        <p14:creationId xmlns:p14="http://schemas.microsoft.com/office/powerpoint/2010/main" val="17413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38D96BF4-A9CE-42AD-80A6-9FF4F0046E2B}" type="slidenum">
              <a:rPr lang="ru-RU" smtClean="0"/>
              <a:t>14</a:t>
            </a:fld>
            <a:endParaRPr lang="ru-RU"/>
          </a:p>
        </p:txBody>
      </p:sp>
    </p:spTree>
    <p:extLst>
      <p:ext uri="{BB962C8B-B14F-4D97-AF65-F5344CB8AC3E}">
        <p14:creationId xmlns:p14="http://schemas.microsoft.com/office/powerpoint/2010/main" val="430760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38D96BF4-A9CE-42AD-80A6-9FF4F0046E2B}" type="slidenum">
              <a:rPr lang="ru-RU" smtClean="0"/>
              <a:t>15</a:t>
            </a:fld>
            <a:endParaRPr lang="ru-RU"/>
          </a:p>
        </p:txBody>
      </p:sp>
    </p:spTree>
    <p:extLst>
      <p:ext uri="{BB962C8B-B14F-4D97-AF65-F5344CB8AC3E}">
        <p14:creationId xmlns:p14="http://schemas.microsoft.com/office/powerpoint/2010/main" val="378568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38D96BF4-A9CE-42AD-80A6-9FF4F0046E2B}" type="slidenum">
              <a:rPr lang="ru-RU" smtClean="0"/>
              <a:t>16</a:t>
            </a:fld>
            <a:endParaRPr lang="ru-RU"/>
          </a:p>
        </p:txBody>
      </p:sp>
    </p:spTree>
    <p:extLst>
      <p:ext uri="{BB962C8B-B14F-4D97-AF65-F5344CB8AC3E}">
        <p14:creationId xmlns:p14="http://schemas.microsoft.com/office/powerpoint/2010/main" val="309564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38D96BF4-A9CE-42AD-80A6-9FF4F0046E2B}" type="slidenum">
              <a:rPr lang="ru-RU" smtClean="0"/>
              <a:t>17</a:t>
            </a:fld>
            <a:endParaRPr lang="ru-RU"/>
          </a:p>
        </p:txBody>
      </p:sp>
    </p:spTree>
    <p:extLst>
      <p:ext uri="{BB962C8B-B14F-4D97-AF65-F5344CB8AC3E}">
        <p14:creationId xmlns:p14="http://schemas.microsoft.com/office/powerpoint/2010/main" val="153231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38D96BF4-A9CE-42AD-80A6-9FF4F0046E2B}" type="slidenum">
              <a:rPr lang="ru-RU" smtClean="0"/>
              <a:t>18</a:t>
            </a:fld>
            <a:endParaRPr lang="ru-RU"/>
          </a:p>
        </p:txBody>
      </p:sp>
    </p:spTree>
    <p:extLst>
      <p:ext uri="{BB962C8B-B14F-4D97-AF65-F5344CB8AC3E}">
        <p14:creationId xmlns:p14="http://schemas.microsoft.com/office/powerpoint/2010/main" val="33206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I’ve used dataset provided by Zillow. It contains price time series per for 14 723 regions. The prices are monthly based and cover a period from April 1996 to April 2018, 265 months in total. The dataset also contains details on geographical location for given regions which are cities, counties, closest Metropolitans and States.</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2</a:t>
            </a:fld>
            <a:endParaRPr lang="ru-RU"/>
          </a:p>
        </p:txBody>
      </p:sp>
    </p:spTree>
    <p:extLst>
      <p:ext uri="{BB962C8B-B14F-4D97-AF65-F5344CB8AC3E}">
        <p14:creationId xmlns:p14="http://schemas.microsoft.com/office/powerpoint/2010/main" val="194676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Key question for us is to define TOP5 best regions for investing. Before seeking the ways and answer to that, we need to understand what kind of metrics we can use for measure investments’ performance. And, since we will use forecasted estimations, we also have to remember about risk measure which leads us to finding trade-off between profit and risk. Depending of model’s ability to create robust forecast, we will define recommended forecast period.</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3</a:t>
            </a:fld>
            <a:endParaRPr lang="ru-RU"/>
          </a:p>
        </p:txBody>
      </p:sp>
    </p:spTree>
    <p:extLst>
      <p:ext uri="{BB962C8B-B14F-4D97-AF65-F5344CB8AC3E}">
        <p14:creationId xmlns:p14="http://schemas.microsoft.com/office/powerpoint/2010/main" val="277691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500" dirty="0"/>
              <a:t>Now, let’s see initial prices dynamics. Here you can observe prices and delta prices (monthly changes) based on averaged prices. Firstly, we can notice some global cycles (seasonality) for prices (which could take 15 years periods). I suppose, that it linked to global economic cycles. Secondly, prices are relatively smooth within a year. If we looks to delta prices, we can notice some seasonality within a year. In overall, it is clear, that there is a positive trend for prices, which is expected for such long-term period.</a:t>
            </a:r>
            <a:endParaRPr lang="ru-RU" sz="1500" dirty="0"/>
          </a:p>
        </p:txBody>
      </p:sp>
      <p:sp>
        <p:nvSpPr>
          <p:cNvPr id="4" name="Номер слайда 3"/>
          <p:cNvSpPr>
            <a:spLocks noGrp="1"/>
          </p:cNvSpPr>
          <p:nvPr>
            <p:ph type="sldNum" sz="quarter" idx="5"/>
          </p:nvPr>
        </p:nvSpPr>
        <p:spPr/>
        <p:txBody>
          <a:bodyPr/>
          <a:lstStyle/>
          <a:p>
            <a:fld id="{38D96BF4-A9CE-42AD-80A6-9FF4F0046E2B}" type="slidenum">
              <a:rPr lang="ru-RU" smtClean="0"/>
              <a:t>4</a:t>
            </a:fld>
            <a:endParaRPr lang="ru-RU"/>
          </a:p>
        </p:txBody>
      </p:sp>
    </p:spTree>
    <p:extLst>
      <p:ext uri="{BB962C8B-B14F-4D97-AF65-F5344CB8AC3E}">
        <p14:creationId xmlns:p14="http://schemas.microsoft.com/office/powerpoint/2010/main" val="360663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400" dirty="0"/>
              <a:t>A few words about methodology used in the work. I’ve chosen IRR as estimation of Profitability, which is widely used as KPI for investments for period with length more than 1. Our price forecasts will contain low and high estimations based on statistically significant intervals, and difference between high and low level of IRR is reflect to expected fluctuations of IRR and could be treated as risk measure. In general, I used 4 main steps in the work. After data preparation (technical step), I tested dataset on stationarity and </a:t>
            </a:r>
            <a:r>
              <a:rPr lang="en-US" sz="1400" dirty="0" err="1"/>
              <a:t>autocorellation</a:t>
            </a:r>
            <a:r>
              <a:rPr lang="en-US" sz="1400" dirty="0"/>
              <a:t> in order to understand model specification for next steps. One of important issue here – is to resizing time series from monthly based index to annual based index which not harm outputs, but significantly reduce time for calculation. The third step consists of 1 model runs based on averaged prices. The main outcome here is SARIMA model parameters for next step. In the last step I’ve run a set of models for each region with fixed params from previous step, calculate IRR and IRR spread and define top5 regions with trade-off mechanism. Additionally, I’ve calculated same outcomes for Counties and States. More details of methodology is on the APPENDIX A slide.</a:t>
            </a:r>
            <a:endParaRPr lang="ru-RU" sz="1400" dirty="0"/>
          </a:p>
        </p:txBody>
      </p:sp>
      <p:sp>
        <p:nvSpPr>
          <p:cNvPr id="4" name="Номер слайда 3"/>
          <p:cNvSpPr>
            <a:spLocks noGrp="1"/>
          </p:cNvSpPr>
          <p:nvPr>
            <p:ph type="sldNum" sz="quarter" idx="5"/>
          </p:nvPr>
        </p:nvSpPr>
        <p:spPr/>
        <p:txBody>
          <a:bodyPr/>
          <a:lstStyle/>
          <a:p>
            <a:fld id="{38D96BF4-A9CE-42AD-80A6-9FF4F0046E2B}" type="slidenum">
              <a:rPr lang="ru-RU" smtClean="0"/>
              <a:t>5</a:t>
            </a:fld>
            <a:endParaRPr lang="ru-RU"/>
          </a:p>
        </p:txBody>
      </p:sp>
    </p:spTree>
    <p:extLst>
      <p:ext uri="{BB962C8B-B14F-4D97-AF65-F5344CB8AC3E}">
        <p14:creationId xmlns:p14="http://schemas.microsoft.com/office/powerpoint/2010/main" val="3031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Let me give a brief explanation of trade-off mechanism. Truly speaking, it is quite simple rule: so, we create 2 sorted lists of regions. The first list sorted by IRR in ascending order, the second – by Risk in descending order. Intersection of  those lists with same 5 regions – is the answer of TOP5 regions. This is what can be called – balanced choices. </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6</a:t>
            </a:fld>
            <a:endParaRPr lang="ru-RU"/>
          </a:p>
        </p:txBody>
      </p:sp>
    </p:spTree>
    <p:extLst>
      <p:ext uri="{BB962C8B-B14F-4D97-AF65-F5344CB8AC3E}">
        <p14:creationId xmlns:p14="http://schemas.microsoft.com/office/powerpoint/2010/main" val="292047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Here you can see results of modelling and ranking. So, we have 2 sets of best balanced regions: for 1-year investments and 3-5 year investments. On the right side of presentation, IRR estimations are presented, where Lowest IRR and Highest IRR were taken from forecast bounds. For 1-year payback investments in average 5,3% IRR could be obtained from top5 regions.  Average amplitude is 2% (half of spread). Some important issue here: profit measure is decreased with increasing forecast length, which happens because decreasing forecast power with increased length. </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7</a:t>
            </a:fld>
            <a:endParaRPr lang="ru-RU"/>
          </a:p>
        </p:txBody>
      </p:sp>
    </p:spTree>
    <p:extLst>
      <p:ext uri="{BB962C8B-B14F-4D97-AF65-F5344CB8AC3E}">
        <p14:creationId xmlns:p14="http://schemas.microsoft.com/office/powerpoint/2010/main" val="343231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Here you can see locations of TOP5 best </a:t>
            </a:r>
            <a:r>
              <a:rPr lang="en-US" sz="1800" dirty="0" err="1"/>
              <a:t>zipcodes</a:t>
            </a:r>
            <a:r>
              <a:rPr lang="en-US" sz="1800" dirty="0"/>
              <a:t> in the MAP. The overall number of regions is higher than 5 because I put here TOP5 for 1-year and TOP5 for 3-year periods.</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8</a:t>
            </a:fld>
            <a:endParaRPr lang="ru-RU"/>
          </a:p>
        </p:txBody>
      </p:sp>
    </p:spTree>
    <p:extLst>
      <p:ext uri="{BB962C8B-B14F-4D97-AF65-F5344CB8AC3E}">
        <p14:creationId xmlns:p14="http://schemas.microsoft.com/office/powerpoint/2010/main" val="374841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800" dirty="0"/>
              <a:t>Here, I’ve put 2 examples (region 17701 and 14414) of how forecasts looks like. You can see, that shape of confidence intervals could be different for different regions and it depends on individual data for a region.</a:t>
            </a:r>
            <a:endParaRPr lang="ru-RU" sz="1800" dirty="0"/>
          </a:p>
        </p:txBody>
      </p:sp>
      <p:sp>
        <p:nvSpPr>
          <p:cNvPr id="4" name="Номер слайда 3"/>
          <p:cNvSpPr>
            <a:spLocks noGrp="1"/>
          </p:cNvSpPr>
          <p:nvPr>
            <p:ph type="sldNum" sz="quarter" idx="5"/>
          </p:nvPr>
        </p:nvSpPr>
        <p:spPr/>
        <p:txBody>
          <a:bodyPr/>
          <a:lstStyle/>
          <a:p>
            <a:fld id="{38D96BF4-A9CE-42AD-80A6-9FF4F0046E2B}" type="slidenum">
              <a:rPr lang="ru-RU" smtClean="0"/>
              <a:t>9</a:t>
            </a:fld>
            <a:endParaRPr lang="ru-RU"/>
          </a:p>
        </p:txBody>
      </p:sp>
    </p:spTree>
    <p:extLst>
      <p:ext uri="{BB962C8B-B14F-4D97-AF65-F5344CB8AC3E}">
        <p14:creationId xmlns:p14="http://schemas.microsoft.com/office/powerpoint/2010/main" val="957297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50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27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7" r:id="rId5"/>
    <p:sldLayoutId id="2147483736" r:id="rId6"/>
    <p:sldLayoutId id="2147483740" r:id="rId7"/>
    <p:sldLayoutId id="2147483741" r:id="rId8"/>
    <p:sldLayoutId id="2147483744" r:id="rId9"/>
    <p:sldLayoutId id="2147483742" r:id="rId10"/>
    <p:sldLayoutId id="2147483745" r:id="rId11"/>
    <p:sldLayoutId id="2147483748" r:id="rId12"/>
    <p:sldLayoutId id="2147483749" r:id="rId13"/>
    <p:sldLayoutId id="2147483753" r:id="rId14"/>
    <p:sldLayoutId id="2147483754" r:id="rId15"/>
    <p:sldLayoutId id="2147483750" r:id="rId16"/>
    <p:sldLayoutId id="2147483751" r:id="rId17"/>
    <p:sldLayoutId id="2147483752" r:id="rId18"/>
    <p:sldLayoutId id="2147483755"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6"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475423" y="4606451"/>
            <a:ext cx="11335577" cy="923201"/>
          </a:xfrm>
          <a:prstGeom prst="rect">
            <a:avLst/>
          </a:prstGeom>
          <a:noFill/>
        </p:spPr>
        <p:txBody>
          <a:bodyPr wrap="square" rtlCol="0" anchor="ctr">
            <a:spAutoFit/>
          </a:bodyPr>
          <a:lstStyle/>
          <a:p>
            <a:pPr algn="ctr"/>
            <a:r>
              <a:rPr lang="en-US" altLang="ko-KR" sz="5399" dirty="0">
                <a:solidFill>
                  <a:schemeClr val="bg1"/>
                </a:solidFill>
                <a:cs typeface="Arial" pitchFamily="34" charset="0"/>
              </a:rPr>
              <a:t>Zillow real estate price analysis</a:t>
            </a:r>
            <a:endParaRPr lang="ko-KR" altLang="en-US" sz="5399"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91007" y="6241621"/>
            <a:ext cx="1640426" cy="523220"/>
          </a:xfrm>
          <a:prstGeom prst="rect">
            <a:avLst/>
          </a:prstGeom>
          <a:noFill/>
        </p:spPr>
        <p:txBody>
          <a:bodyPr wrap="square" rtlCol="0" anchor="ctr">
            <a:spAutoFit/>
          </a:bodyPr>
          <a:lstStyle/>
          <a:p>
            <a:pPr algn="ctr"/>
            <a:r>
              <a:rPr lang="en-US" altLang="ko-KR" sz="1400" dirty="0">
                <a:solidFill>
                  <a:schemeClr val="bg1"/>
                </a:solidFill>
                <a:cs typeface="Arial" pitchFamily="34" charset="0"/>
              </a:rPr>
              <a:t>Module 4 project</a:t>
            </a:r>
          </a:p>
          <a:p>
            <a:pPr algn="ctr"/>
            <a:r>
              <a:rPr lang="en-US" altLang="ko-KR" sz="1400" dirty="0">
                <a:solidFill>
                  <a:schemeClr val="bg1"/>
                </a:solidFill>
                <a:cs typeface="Arial" pitchFamily="34" charset="0"/>
              </a:rPr>
              <a:t>N. Kairakbayev</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TOP5 Best Counties and States</a:t>
            </a:r>
          </a:p>
        </p:txBody>
      </p:sp>
      <p:graphicFrame>
        <p:nvGraphicFramePr>
          <p:cNvPr id="3" name="Table 2">
            <a:extLst>
              <a:ext uri="{FF2B5EF4-FFF2-40B4-BE49-F238E27FC236}">
                <a16:creationId xmlns:a16="http://schemas.microsoft.com/office/drawing/2014/main" id="{2250C4E9-BA6E-48AB-B644-AF89459BDC4B}"/>
              </a:ext>
            </a:extLst>
          </p:cNvPr>
          <p:cNvGraphicFramePr>
            <a:graphicFrameLocks noGrp="1"/>
          </p:cNvGraphicFramePr>
          <p:nvPr>
            <p:extLst>
              <p:ext uri="{D42A27DB-BD31-4B8C-83A1-F6EECF244321}">
                <p14:modId xmlns:p14="http://schemas.microsoft.com/office/powerpoint/2010/main" val="986300245"/>
              </p:ext>
            </p:extLst>
          </p:nvPr>
        </p:nvGraphicFramePr>
        <p:xfrm>
          <a:off x="941181" y="1825997"/>
          <a:ext cx="10423177" cy="3630752"/>
        </p:xfrm>
        <a:graphic>
          <a:graphicData uri="http://schemas.openxmlformats.org/drawingml/2006/table">
            <a:tbl>
              <a:tblPr firstRow="1" bandRow="1">
                <a:tableStyleId>{5C22544A-7EE6-4342-B048-85BDC9FD1C3A}</a:tableStyleId>
              </a:tblPr>
              <a:tblGrid>
                <a:gridCol w="2576336">
                  <a:extLst>
                    <a:ext uri="{9D8B030D-6E8A-4147-A177-3AD203B41FA5}">
                      <a16:colId xmlns:a16="http://schemas.microsoft.com/office/drawing/2014/main" val="20000"/>
                    </a:ext>
                  </a:extLst>
                </a:gridCol>
                <a:gridCol w="2693375">
                  <a:extLst>
                    <a:ext uri="{9D8B030D-6E8A-4147-A177-3AD203B41FA5}">
                      <a16:colId xmlns:a16="http://schemas.microsoft.com/office/drawing/2014/main" val="20002"/>
                    </a:ext>
                  </a:extLst>
                </a:gridCol>
                <a:gridCol w="2576733">
                  <a:extLst>
                    <a:ext uri="{9D8B030D-6E8A-4147-A177-3AD203B41FA5}">
                      <a16:colId xmlns:a16="http://schemas.microsoft.com/office/drawing/2014/main" val="20004"/>
                    </a:ext>
                  </a:extLst>
                </a:gridCol>
                <a:gridCol w="2576733">
                  <a:extLst>
                    <a:ext uri="{9D8B030D-6E8A-4147-A177-3AD203B41FA5}">
                      <a16:colId xmlns:a16="http://schemas.microsoft.com/office/drawing/2014/main" val="20006"/>
                    </a:ext>
                  </a:extLst>
                </a:gridCol>
              </a:tblGrid>
              <a:tr h="540933">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COUNTIES</a:t>
                      </a: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STATES</a:t>
                      </a: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859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1-year</a:t>
                      </a:r>
                      <a:endParaRPr lang="ko-KR" altLang="en-US" sz="16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altLang="ko-KR" sz="1600" b="1" dirty="0">
                          <a:solidFill>
                            <a:schemeClr val="bg1"/>
                          </a:solidFill>
                          <a:latin typeface="+mn-lt"/>
                          <a:cs typeface="Arial" pitchFamily="34" charset="0"/>
                        </a:rPr>
                        <a:t>3-year</a:t>
                      </a:r>
                      <a:endParaRPr lang="ru-RU"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1-year</a:t>
                      </a:r>
                      <a:endParaRPr lang="ko-KR" altLang="en-US" sz="1600" b="1" dirty="0">
                        <a:solidFill>
                          <a:schemeClr val="bg1"/>
                        </a:solidFill>
                        <a:latin typeface="+mn-lt"/>
                        <a:cs typeface="Arial"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ltLang="ko-KR" sz="1600" b="1" dirty="0">
                          <a:solidFill>
                            <a:schemeClr val="bg1"/>
                          </a:solidFill>
                          <a:latin typeface="+mn-lt"/>
                          <a:cs typeface="Arial" pitchFamily="34" charset="0"/>
                        </a:rPr>
                        <a:t>3-year</a:t>
                      </a:r>
                      <a:endParaRPr lang="ru-RU" sz="16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6203405"/>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Allegheny</a:t>
                      </a:r>
                      <a:endParaRPr lang="ko-KR" altLang="en-US" sz="12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Chemung</a:t>
                      </a:r>
                      <a:endParaRPr lang="ko-KR" altLang="en-US" sz="12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Iowa</a:t>
                      </a:r>
                      <a:endParaRPr lang="ko-KR" altLang="en-US" sz="12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Iowa</a:t>
                      </a:r>
                      <a:endParaRPr lang="ko-KR" altLang="en-US" sz="1200" b="1" dirty="0">
                        <a:solidFill>
                          <a:schemeClr val="tx1">
                            <a:lumMod val="65000"/>
                            <a:lumOff val="35000"/>
                          </a:schemeClr>
                        </a:solidFill>
                        <a:latin typeface="+mn-lt"/>
                        <a:cs typeface="Arial" pitchFamily="34" charset="0"/>
                      </a:endParaRPr>
                    </a:p>
                  </a:txBody>
                  <a:tcPr anchor="ctr">
                    <a:lnT w="38100" cmpd="sng">
                      <a:noFill/>
                    </a:lnT>
                    <a:solidFill>
                      <a:schemeClr val="bg1"/>
                    </a:solidFill>
                  </a:tcPr>
                </a:tc>
                <a:extLst>
                  <a:ext uri="{0D108BD9-81ED-4DB2-BD59-A6C34878D82A}">
                    <a16:rowId xmlns:a16="http://schemas.microsoft.com/office/drawing/2014/main" val="10001"/>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Erie</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Erie</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Nebraska</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Nebraska</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Maury</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Maury</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Ohio</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Ohio</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3"/>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65000"/>
                              <a:lumOff val="35000"/>
                            </a:schemeClr>
                          </a:solidFill>
                          <a:latin typeface="+mn-lt"/>
                          <a:cs typeface="Arial" pitchFamily="34" charset="0"/>
                        </a:rPr>
                        <a:t>Pontonoc</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err="1">
                          <a:solidFill>
                            <a:schemeClr val="tx1">
                              <a:lumMod val="65000"/>
                              <a:lumOff val="35000"/>
                            </a:schemeClr>
                          </a:solidFill>
                          <a:latin typeface="+mn-lt"/>
                          <a:cs typeface="Arial" pitchFamily="34" charset="0"/>
                        </a:rPr>
                        <a:t>Pontonoc</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Oklahoma</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Alaska</a:t>
                      </a:r>
                      <a:endParaRPr lang="ko-KR" altLang="en-US" sz="1200" b="1" dirty="0">
                        <a:solidFill>
                          <a:schemeClr val="tx1">
                            <a:lumMod val="65000"/>
                            <a:lumOff val="35000"/>
                          </a:schemeClr>
                        </a:solidFill>
                        <a:latin typeface="+mn-lt"/>
                        <a:cs typeface="Arial"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r h="38837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West Baton Rouge</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Dubuque</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South Dakota</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65000"/>
                              <a:lumOff val="35000"/>
                            </a:schemeClr>
                          </a:solidFill>
                          <a:latin typeface="+mn-lt"/>
                          <a:cs typeface="Arial" pitchFamily="34" charset="0"/>
                        </a:rPr>
                        <a:t>South Dakota</a:t>
                      </a:r>
                      <a:endParaRPr lang="ko-KR" altLang="en-US" sz="1200" b="1" dirty="0">
                        <a:solidFill>
                          <a:schemeClr val="tx1">
                            <a:lumMod val="65000"/>
                            <a:lumOff val="35000"/>
                          </a:schemeClr>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5"/>
                  </a:ext>
                </a:extLst>
              </a:tr>
              <a:tr h="7010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bg1"/>
                          </a:solidFill>
                          <a:latin typeface="+mn-lt"/>
                          <a:cs typeface="Arial" pitchFamily="34" charset="0"/>
                        </a:rPr>
                        <a:t>4.4%</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2.4%</a:t>
                      </a:r>
                      <a:endParaRPr lang="ko-KR" altLang="en-US" sz="1600" b="1"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bg1"/>
                          </a:solidFill>
                          <a:latin typeface="+mn-lt"/>
                          <a:cs typeface="Arial" pitchFamily="34" charset="0"/>
                        </a:rPr>
                        <a:t>4.1%</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2.3%</a:t>
                      </a:r>
                      <a:r>
                        <a:rPr lang="en-US" altLang="ko-KR" sz="1200" b="1" dirty="0">
                          <a:solidFill>
                            <a:schemeClr val="bg1"/>
                          </a:solidFill>
                          <a:latin typeface="+mn-lt"/>
                          <a:cs typeface="Arial" pitchFamily="34" charset="0"/>
                        </a:rPr>
                        <a:t>t</a:t>
                      </a:r>
                      <a:endParaRPr lang="ko-KR" altLang="en-US" sz="1200" b="1"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bg1"/>
                          </a:solidFill>
                          <a:latin typeface="+mn-lt"/>
                          <a:cs typeface="Arial" pitchFamily="34" charset="0"/>
                        </a:rPr>
                        <a:t>4.0%</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2.3%</a:t>
                      </a:r>
                      <a:endParaRPr lang="ko-KR" altLang="en-US" sz="1200" b="1"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bg1"/>
                          </a:solidFill>
                          <a:latin typeface="+mn-lt"/>
                          <a:cs typeface="Arial" pitchFamily="34" charset="0"/>
                        </a:rPr>
                        <a:t>3.8%</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3.3%</a:t>
                      </a:r>
                      <a:endParaRPr lang="ko-KR" altLang="en-US" sz="1200" b="1" dirty="0">
                        <a:solidFill>
                          <a:schemeClr val="bg1"/>
                        </a:solidFill>
                        <a:latin typeface="+mn-lt"/>
                        <a:cs typeface="Arial" pitchFamily="34" charset="0"/>
                      </a:endParaRPr>
                    </a:p>
                  </a:txBody>
                  <a:tcPr anchor="ctr">
                    <a:solidFill>
                      <a:schemeClr val="accent1"/>
                    </a:solidFill>
                  </a:tcPr>
                </a:tc>
                <a:extLst>
                  <a:ext uri="{0D108BD9-81ED-4DB2-BD59-A6C34878D82A}">
                    <a16:rowId xmlns:a16="http://schemas.microsoft.com/office/drawing/2014/main" val="10006"/>
                  </a:ext>
                </a:extLst>
              </a:tr>
            </a:tbl>
          </a:graphicData>
        </a:graphic>
      </p:graphicFrame>
      <p:sp>
        <p:nvSpPr>
          <p:cNvPr id="10" name="Rectangle 16">
            <a:extLst>
              <a:ext uri="{FF2B5EF4-FFF2-40B4-BE49-F238E27FC236}">
                <a16:creationId xmlns:a16="http://schemas.microsoft.com/office/drawing/2014/main" id="{15EA1DC7-88D4-49C6-9F1E-65DD4AAC0DA3}"/>
              </a:ext>
            </a:extLst>
          </p:cNvPr>
          <p:cNvSpPr/>
          <p:nvPr/>
        </p:nvSpPr>
        <p:spPr>
          <a:xfrm>
            <a:off x="1296852" y="5552101"/>
            <a:ext cx="485490" cy="319071"/>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95440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956430" y="1770951"/>
            <a:ext cx="5159317" cy="3372936"/>
            <a:chOff x="5157992" y="1665629"/>
            <a:chExt cx="2936367" cy="1919171"/>
          </a:xfrm>
          <a:solidFill>
            <a:schemeClr val="bg1">
              <a:lumMod val="85000"/>
            </a:schemeClr>
          </a:solidFill>
        </p:grpSpPr>
        <p:sp>
          <p:nvSpPr>
            <p:cNvPr id="13"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1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1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bg1">
                <a:lumMod val="85000"/>
              </a:schemeClr>
            </a:solidFill>
            <a:ln w="6350" cap="flat">
              <a:solidFill>
                <a:srgbClr val="FFFFFF"/>
              </a:solidFill>
              <a:prstDash val="solid"/>
              <a:miter lim="800000"/>
              <a:headEnd/>
              <a:tailEnd/>
            </a:ln>
          </p:spPr>
          <p:txBody>
            <a:bodyPr/>
            <a:lstStyle/>
            <a:p>
              <a:pPr defTabSz="914217">
                <a:defRPr/>
              </a:pPr>
              <a:endParaRPr lang="en-US" sz="900" dirty="0"/>
            </a:p>
          </p:txBody>
        </p:sp>
        <p:sp>
          <p:nvSpPr>
            <p:cNvPr id="1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1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1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dirty="0"/>
            </a:p>
          </p:txBody>
        </p:sp>
        <p:sp>
          <p:nvSpPr>
            <p:cNvPr id="1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a:p>
          </p:txBody>
        </p:sp>
        <p:sp>
          <p:nvSpPr>
            <p:cNvPr id="2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dirty="0"/>
            </a:p>
          </p:txBody>
        </p:sp>
        <p:sp>
          <p:nvSpPr>
            <p:cNvPr id="2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8"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2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0"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1"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2"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3"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4"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5"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6"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8"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39"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0"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1"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2"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5"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rgbClr val="FFFFFF"/>
              </a:solidFill>
              <a:prstDash val="solid"/>
              <a:miter lim="800000"/>
              <a:headEnd/>
              <a:tailEnd/>
            </a:ln>
          </p:spPr>
          <p:txBody>
            <a:bodyPr/>
            <a:lstStyle/>
            <a:p>
              <a:pPr defTabSz="914217">
                <a:defRPr/>
              </a:pPr>
              <a:endParaRPr lang="en-US" sz="900">
                <a:solidFill>
                  <a:schemeClr val="accent6"/>
                </a:solidFill>
              </a:endParaRPr>
            </a:p>
          </p:txBody>
        </p:sp>
        <p:sp>
          <p:nvSpPr>
            <p:cNvPr id="47"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8"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4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52"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53"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54"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55"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56"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0"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1" name="Line 48"/>
            <p:cNvSpPr>
              <a:spLocks noChangeShapeType="1"/>
            </p:cNvSpPr>
            <p:nvPr/>
          </p:nvSpPr>
          <p:spPr bwMode="auto">
            <a:xfrm>
              <a:off x="6881808" y="2014722"/>
              <a:ext cx="0" cy="0"/>
            </a:xfrm>
            <a:prstGeom prst="line">
              <a:avLst/>
            </a:prstGeom>
            <a:grpFill/>
            <a:ln w="6350">
              <a:solidFill>
                <a:srgbClr val="000000"/>
              </a:solidFill>
              <a:round/>
              <a:headEnd/>
              <a:tailEnd/>
            </a:ln>
          </p:spPr>
          <p:txBody>
            <a:bodyPr/>
            <a:lstStyle/>
            <a:p>
              <a:pPr defTabSz="914217">
                <a:defRPr/>
              </a:pPr>
              <a:endParaRPr lang="en-US" sz="900"/>
            </a:p>
          </p:txBody>
        </p:sp>
        <p:sp>
          <p:nvSpPr>
            <p:cNvPr id="62" name="Line 49"/>
            <p:cNvSpPr>
              <a:spLocks noChangeShapeType="1"/>
            </p:cNvSpPr>
            <p:nvPr/>
          </p:nvSpPr>
          <p:spPr bwMode="auto">
            <a:xfrm>
              <a:off x="6881808" y="2014722"/>
              <a:ext cx="0" cy="0"/>
            </a:xfrm>
            <a:prstGeom prst="line">
              <a:avLst/>
            </a:prstGeom>
            <a:grpFill/>
            <a:ln w="6350" cap="flat">
              <a:solidFill>
                <a:srgbClr val="FFFFFF"/>
              </a:solidFill>
              <a:prstDash val="solid"/>
              <a:miter lim="800000"/>
              <a:headEnd/>
              <a:tailEnd/>
            </a:ln>
          </p:spPr>
          <p:txBody>
            <a:bodyPr/>
            <a:lstStyle/>
            <a:p>
              <a:pPr defTabSz="914217">
                <a:defRPr/>
              </a:pPr>
              <a:endParaRPr lang="en-US" sz="900"/>
            </a:p>
          </p:txBody>
        </p:sp>
        <p:sp>
          <p:nvSpPr>
            <p:cNvPr id="63"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4"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5"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dirty="0"/>
            </a:p>
          </p:txBody>
        </p:sp>
        <p:sp>
          <p:nvSpPr>
            <p:cNvPr id="66"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7"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rgbClr val="FFFFFF"/>
              </a:solidFill>
              <a:prstDash val="solid"/>
              <a:miter lim="800000"/>
              <a:headEnd/>
              <a:tailEnd/>
            </a:ln>
          </p:spPr>
          <p:txBody>
            <a:bodyPr/>
            <a:lstStyle/>
            <a:p>
              <a:pPr defTabSz="914217">
                <a:defRPr/>
              </a:pPr>
              <a:endParaRPr lang="en-US" sz="900"/>
            </a:p>
          </p:txBody>
        </p:sp>
        <p:sp>
          <p:nvSpPr>
            <p:cNvPr id="68"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a:p>
          </p:txBody>
        </p:sp>
        <p:sp>
          <p:nvSpPr>
            <p:cNvPr id="69" name="Freeform 68"/>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solidFill>
              <a:schemeClr val="accent2"/>
            </a:solidFill>
            <a:ln w="6350" cap="flat">
              <a:solidFill>
                <a:srgbClr val="FFFFFF"/>
              </a:solidFill>
              <a:prstDash val="solid"/>
              <a:miter lim="800000"/>
              <a:headEnd/>
              <a:tailEnd/>
            </a:ln>
          </p:spPr>
          <p:txBody>
            <a:bodyPr/>
            <a:lstStyle/>
            <a:p>
              <a:pPr defTabSz="914217">
                <a:defRPr/>
              </a:pPr>
              <a:endParaRPr lang="en-US" sz="900" dirty="0"/>
            </a:p>
          </p:txBody>
        </p:sp>
        <p:sp>
          <p:nvSpPr>
            <p:cNvPr id="70" name="Freeform 69"/>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rgbClr val="FFFFFF"/>
              </a:solidFill>
              <a:prstDash val="solid"/>
              <a:miter lim="800000"/>
              <a:headEnd/>
              <a:tailEnd/>
            </a:ln>
          </p:spPr>
          <p:txBody>
            <a:bodyPr/>
            <a:lstStyle/>
            <a:p>
              <a:pPr defTabSz="914217">
                <a:defRPr/>
              </a:pPr>
              <a:endParaRPr lang="en-US" sz="900"/>
            </a:p>
          </p:txBody>
        </p:sp>
      </p:grpSp>
      <p:grpSp>
        <p:nvGrpSpPr>
          <p:cNvPr id="2" name="Group 1"/>
          <p:cNvGrpSpPr/>
          <p:nvPr/>
        </p:nvGrpSpPr>
        <p:grpSpPr>
          <a:xfrm>
            <a:off x="7101749" y="1808110"/>
            <a:ext cx="3920730" cy="4345491"/>
            <a:chOff x="13151687" y="1376743"/>
            <a:chExt cx="7841460" cy="8690981"/>
          </a:xfrm>
        </p:grpSpPr>
        <p:sp>
          <p:nvSpPr>
            <p:cNvPr id="102" name="TextBox 101"/>
            <p:cNvSpPr txBox="1"/>
            <p:nvPr/>
          </p:nvSpPr>
          <p:spPr>
            <a:xfrm>
              <a:off x="13151687" y="9498338"/>
              <a:ext cx="7841460" cy="569386"/>
            </a:xfrm>
            <a:prstGeom prst="rect">
              <a:avLst/>
            </a:prstGeom>
            <a:noFill/>
          </p:spPr>
          <p:txBody>
            <a:bodyPr wrap="square" rtlCol="0">
              <a:spAutoFit/>
            </a:bodyPr>
            <a:lstStyle/>
            <a:p>
              <a:r>
                <a:rPr lang="en-US" sz="1250" dirty="0">
                  <a:latin typeface="Lato Light" charset="0"/>
                  <a:ea typeface="Lato Light" charset="0"/>
                  <a:cs typeface="Lato Light" charset="0"/>
                </a:rPr>
                <a:t>In total 6 states as union of 1-year and 3-year lists</a:t>
              </a:r>
            </a:p>
          </p:txBody>
        </p:sp>
        <p:sp>
          <p:nvSpPr>
            <p:cNvPr id="71" name="TextBox 70"/>
            <p:cNvSpPr txBox="1"/>
            <p:nvPr/>
          </p:nvSpPr>
          <p:spPr>
            <a:xfrm>
              <a:off x="13151687" y="1376743"/>
              <a:ext cx="6187062" cy="7325081"/>
            </a:xfrm>
            <a:prstGeom prst="rect">
              <a:avLst/>
            </a:prstGeom>
            <a:noFill/>
          </p:spPr>
          <p:txBody>
            <a:bodyPr wrap="square" rtlCol="0">
              <a:spAutoFit/>
            </a:bodyPr>
            <a:lstStyle/>
            <a:p>
              <a:r>
                <a:rPr lang="en-US" sz="1600" b="1" spc="300" dirty="0">
                  <a:solidFill>
                    <a:schemeClr val="tx2"/>
                  </a:solidFill>
                  <a:latin typeface="Montserrat Medium" charset="0"/>
                  <a:ea typeface="Montserrat Medium" charset="0"/>
                  <a:cs typeface="Montserrat Medium" charset="0"/>
                </a:rPr>
                <a:t>TOP 5 STATES:</a:t>
              </a:r>
            </a:p>
            <a:p>
              <a:endParaRPr lang="en-US" sz="12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Alaska</a:t>
              </a:r>
            </a:p>
            <a:p>
              <a:pPr marL="171450" indent="-171450">
                <a:buFont typeface="Arial" panose="020B0604020202020204" pitchFamily="34" charset="0"/>
                <a:buChar char="•"/>
              </a:pPr>
              <a:endParaRPr lang="en-US" sz="12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Oklahoma</a:t>
              </a: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Ohio</a:t>
              </a: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Iowa</a:t>
              </a: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South Dakota</a:t>
              </a: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r>
                <a:rPr lang="en-US" sz="1600" spc="300" dirty="0">
                  <a:solidFill>
                    <a:schemeClr val="tx2"/>
                  </a:solidFill>
                  <a:latin typeface="Montserrat Medium" charset="0"/>
                  <a:ea typeface="Montserrat Medium" charset="0"/>
                  <a:cs typeface="Montserrat Medium" charset="0"/>
                </a:rPr>
                <a:t>Nebraska</a:t>
              </a: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a:p>
              <a:pPr marL="171450" indent="-171450">
                <a:buFont typeface="Arial" panose="020B0604020202020204" pitchFamily="34" charset="0"/>
                <a:buChar char="•"/>
              </a:pPr>
              <a:endParaRPr lang="en-US" sz="1600" spc="300" dirty="0">
                <a:solidFill>
                  <a:schemeClr val="tx2"/>
                </a:solidFill>
                <a:latin typeface="Montserrat Medium" charset="0"/>
                <a:ea typeface="Montserrat Medium" charset="0"/>
                <a:cs typeface="Montserrat Medium" charset="0"/>
              </a:endParaRPr>
            </a:p>
          </p:txBody>
        </p:sp>
      </p:grpSp>
      <p:sp>
        <p:nvSpPr>
          <p:cNvPr id="73" name="Text Placeholder 1">
            <a:extLst>
              <a:ext uri="{FF2B5EF4-FFF2-40B4-BE49-F238E27FC236}">
                <a16:creationId xmlns:a16="http://schemas.microsoft.com/office/drawing/2014/main" id="{D3208925-F609-41AC-9C48-9449367DDD68}"/>
              </a:ext>
            </a:extLst>
          </p:cNvPr>
          <p:cNvSpPr txBox="1">
            <a:spLocks/>
          </p:cNvSpPr>
          <p:nvPr/>
        </p:nvSpPr>
        <p:spPr>
          <a:xfrm>
            <a:off x="323529" y="339509"/>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dirty="0">
                <a:latin typeface="+mj-lt"/>
              </a:rPr>
              <a:t>TOP5 Best States</a:t>
            </a:r>
          </a:p>
        </p:txBody>
      </p:sp>
    </p:spTree>
    <p:extLst>
      <p:ext uri="{BB962C8B-B14F-4D97-AF65-F5344CB8AC3E}">
        <p14:creationId xmlns:p14="http://schemas.microsoft.com/office/powerpoint/2010/main" val="37395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Business Recommendations</a:t>
            </a:r>
          </a:p>
        </p:txBody>
      </p:sp>
      <p:sp>
        <p:nvSpPr>
          <p:cNvPr id="16" name="TextBox 15">
            <a:extLst>
              <a:ext uri="{FF2B5EF4-FFF2-40B4-BE49-F238E27FC236}">
                <a16:creationId xmlns:a16="http://schemas.microsoft.com/office/drawing/2014/main" id="{8FFA9A63-EC9C-4925-9E87-C1A0FD8836BC}"/>
              </a:ext>
            </a:extLst>
          </p:cNvPr>
          <p:cNvSpPr txBox="1"/>
          <p:nvPr/>
        </p:nvSpPr>
        <p:spPr>
          <a:xfrm>
            <a:off x="638507" y="1365194"/>
            <a:ext cx="10914986" cy="4798173"/>
          </a:xfrm>
          <a:prstGeom prst="rect">
            <a:avLst/>
          </a:prstGeom>
          <a:noFill/>
        </p:spPr>
        <p:txBody>
          <a:bodyPr wrap="square" rtlCol="0" anchor="ctr">
            <a:spAutoFit/>
          </a:bodyPr>
          <a:lstStyle/>
          <a:p>
            <a:pPr marL="342900" indent="-342900" algn="just">
              <a:lnSpc>
                <a:spcPct val="200000"/>
              </a:lnSpc>
              <a:buFont typeface="Arial" panose="020B0604020202020204" pitchFamily="34" charset="0"/>
              <a:buChar char="•"/>
            </a:pPr>
            <a:r>
              <a:rPr lang="en-US" altLang="ko-KR" sz="2000" dirty="0">
                <a:solidFill>
                  <a:schemeClr val="accent1"/>
                </a:solidFill>
              </a:rPr>
              <a:t>Prices on the given dataset </a:t>
            </a:r>
            <a:r>
              <a:rPr lang="en-US" altLang="ko-KR" sz="2000" b="1" dirty="0">
                <a:solidFill>
                  <a:schemeClr val="accent1"/>
                </a:solidFill>
              </a:rPr>
              <a:t>could be forecasted</a:t>
            </a:r>
            <a:r>
              <a:rPr lang="en-US" altLang="ko-KR" sz="2000" dirty="0">
                <a:solidFill>
                  <a:schemeClr val="accent1"/>
                </a:solidFill>
              </a:rPr>
              <a:t> with </a:t>
            </a:r>
            <a:r>
              <a:rPr lang="en-US" altLang="ko-KR" sz="2000" b="1" dirty="0">
                <a:solidFill>
                  <a:schemeClr val="accent1"/>
                </a:solidFill>
              </a:rPr>
              <a:t>high and moderate</a:t>
            </a:r>
            <a:r>
              <a:rPr lang="en-US" altLang="ko-KR" sz="2000" dirty="0">
                <a:solidFill>
                  <a:schemeClr val="accent1"/>
                </a:solidFill>
              </a:rPr>
              <a:t> level of accuracy</a:t>
            </a:r>
          </a:p>
          <a:p>
            <a:pPr marL="342900" indent="-342900" algn="just">
              <a:lnSpc>
                <a:spcPct val="200000"/>
              </a:lnSpc>
              <a:buFont typeface="Arial" panose="020B0604020202020204" pitchFamily="34" charset="0"/>
              <a:buChar char="•"/>
            </a:pPr>
            <a:r>
              <a:rPr lang="en-US" altLang="ko-KR" sz="2000" dirty="0">
                <a:solidFill>
                  <a:schemeClr val="accent1"/>
                </a:solidFill>
              </a:rPr>
              <a:t>Recommended forecast </a:t>
            </a:r>
            <a:r>
              <a:rPr lang="en-US" altLang="ko-KR" sz="2000" b="1" dirty="0">
                <a:solidFill>
                  <a:schemeClr val="accent1"/>
                </a:solidFill>
              </a:rPr>
              <a:t>length: 5 years or less </a:t>
            </a:r>
          </a:p>
          <a:p>
            <a:pPr marL="342900" indent="-342900" algn="just">
              <a:lnSpc>
                <a:spcPct val="200000"/>
              </a:lnSpc>
              <a:buFont typeface="Arial" panose="020B0604020202020204" pitchFamily="34" charset="0"/>
              <a:buChar char="•"/>
            </a:pPr>
            <a:r>
              <a:rPr lang="en-US" altLang="ko-KR" sz="2000" dirty="0">
                <a:solidFill>
                  <a:schemeClr val="accent1"/>
                </a:solidFill>
              </a:rPr>
              <a:t>Top5 </a:t>
            </a:r>
            <a:r>
              <a:rPr lang="en-US" altLang="ko-KR" sz="2000" b="1" dirty="0" err="1">
                <a:solidFill>
                  <a:schemeClr val="accent1"/>
                </a:solidFill>
              </a:rPr>
              <a:t>zipcodes</a:t>
            </a:r>
            <a:r>
              <a:rPr lang="en-US" altLang="ko-KR" sz="2000" dirty="0">
                <a:solidFill>
                  <a:schemeClr val="accent1"/>
                </a:solidFill>
              </a:rPr>
              <a:t> for investments: </a:t>
            </a:r>
          </a:p>
          <a:p>
            <a:pPr marL="800044" lvl="1" indent="-342900" algn="just">
              <a:lnSpc>
                <a:spcPct val="200000"/>
              </a:lnSpc>
              <a:buFont typeface="Arial" panose="020B0604020202020204" pitchFamily="34" charset="0"/>
              <a:buChar char="•"/>
            </a:pPr>
            <a:r>
              <a:rPr lang="en-US" altLang="ko-KR" dirty="0">
                <a:solidFill>
                  <a:schemeClr val="accent1"/>
                </a:solidFill>
              </a:rPr>
              <a:t>for </a:t>
            </a:r>
            <a:r>
              <a:rPr lang="en-US" altLang="ko-KR" b="1" dirty="0">
                <a:solidFill>
                  <a:schemeClr val="accent1"/>
                </a:solidFill>
              </a:rPr>
              <a:t>1-year</a:t>
            </a:r>
            <a:r>
              <a:rPr lang="en-US" altLang="ko-KR" dirty="0">
                <a:solidFill>
                  <a:schemeClr val="accent1"/>
                </a:solidFill>
              </a:rPr>
              <a:t> maturity: </a:t>
            </a:r>
            <a:r>
              <a:rPr lang="en-US" altLang="ko-KR" b="1" dirty="0">
                <a:solidFill>
                  <a:schemeClr val="accent1"/>
                </a:solidFill>
              </a:rPr>
              <a:t>14414, 14423, 14485, 19023, 44102;</a:t>
            </a:r>
          </a:p>
          <a:p>
            <a:pPr marL="800044" lvl="1" indent="-342900" algn="just">
              <a:lnSpc>
                <a:spcPct val="200000"/>
              </a:lnSpc>
              <a:buFont typeface="Arial" panose="020B0604020202020204" pitchFamily="34" charset="0"/>
              <a:buChar char="•"/>
            </a:pPr>
            <a:r>
              <a:rPr lang="en-US" altLang="ko-KR" dirty="0">
                <a:solidFill>
                  <a:schemeClr val="accent1"/>
                </a:solidFill>
              </a:rPr>
              <a:t>for </a:t>
            </a:r>
            <a:r>
              <a:rPr lang="en-US" altLang="ko-KR" b="1" dirty="0">
                <a:solidFill>
                  <a:schemeClr val="accent1"/>
                </a:solidFill>
              </a:rPr>
              <a:t>3-5-year</a:t>
            </a:r>
            <a:r>
              <a:rPr lang="en-US" altLang="ko-KR" dirty="0">
                <a:solidFill>
                  <a:schemeClr val="accent1"/>
                </a:solidFill>
              </a:rPr>
              <a:t> maturity: </a:t>
            </a:r>
            <a:r>
              <a:rPr lang="en-US" altLang="ko-KR" b="1" dirty="0">
                <a:solidFill>
                  <a:schemeClr val="accent1"/>
                </a:solidFill>
              </a:rPr>
              <a:t>17701, 17702, 19023, 44102, 65255</a:t>
            </a:r>
          </a:p>
          <a:p>
            <a:pPr marL="342900" indent="-342900" algn="just">
              <a:lnSpc>
                <a:spcPct val="200000"/>
              </a:lnSpc>
              <a:buFont typeface="Arial" panose="020B0604020202020204" pitchFamily="34" charset="0"/>
              <a:buChar char="•"/>
            </a:pPr>
            <a:r>
              <a:rPr lang="en-US" altLang="ko-KR" sz="2000" dirty="0">
                <a:solidFill>
                  <a:schemeClr val="accent1"/>
                </a:solidFill>
              </a:rPr>
              <a:t>Median </a:t>
            </a:r>
            <a:r>
              <a:rPr lang="en-US" altLang="ko-KR" sz="2000" b="1" dirty="0">
                <a:solidFill>
                  <a:schemeClr val="accent1"/>
                </a:solidFill>
              </a:rPr>
              <a:t>IRR</a:t>
            </a:r>
            <a:r>
              <a:rPr lang="en-US" altLang="ko-KR" sz="2000" dirty="0">
                <a:solidFill>
                  <a:schemeClr val="accent1"/>
                </a:solidFill>
              </a:rPr>
              <a:t> for TOP5 </a:t>
            </a:r>
            <a:r>
              <a:rPr lang="en-US" altLang="ko-KR" sz="2000" b="1" dirty="0" err="1">
                <a:solidFill>
                  <a:schemeClr val="accent1"/>
                </a:solidFill>
              </a:rPr>
              <a:t>zipcodes</a:t>
            </a:r>
            <a:r>
              <a:rPr lang="en-US" altLang="ko-KR" sz="2000" dirty="0">
                <a:solidFill>
                  <a:schemeClr val="accent1"/>
                </a:solidFill>
              </a:rPr>
              <a:t>: </a:t>
            </a:r>
            <a:r>
              <a:rPr lang="en-US" altLang="ko-KR" sz="2000" b="1" dirty="0">
                <a:solidFill>
                  <a:schemeClr val="accent1"/>
                </a:solidFill>
              </a:rPr>
              <a:t>5,3% (1-year), 2,3% (3-year), 2,1% (5-year)</a:t>
            </a:r>
          </a:p>
          <a:p>
            <a:pPr marL="342900" indent="-342900" algn="just">
              <a:lnSpc>
                <a:spcPct val="200000"/>
              </a:lnSpc>
              <a:buFont typeface="Arial" panose="020B0604020202020204" pitchFamily="34" charset="0"/>
              <a:buChar char="•"/>
            </a:pPr>
            <a:r>
              <a:rPr lang="en-US" altLang="ko-KR" sz="2000" dirty="0">
                <a:solidFill>
                  <a:schemeClr val="accent1"/>
                </a:solidFill>
              </a:rPr>
              <a:t>Top5 counties for investments (3-year): </a:t>
            </a:r>
            <a:r>
              <a:rPr lang="en-US" altLang="ko-KR" sz="2000" b="1" dirty="0">
                <a:solidFill>
                  <a:schemeClr val="accent1"/>
                </a:solidFill>
              </a:rPr>
              <a:t>Erie, Keweenaw, Maury, </a:t>
            </a:r>
            <a:r>
              <a:rPr lang="en-US" altLang="ko-KR" sz="2000" b="1" dirty="0" err="1">
                <a:solidFill>
                  <a:schemeClr val="accent1"/>
                </a:solidFill>
              </a:rPr>
              <a:t>Pontonoc</a:t>
            </a:r>
            <a:r>
              <a:rPr lang="en-US" altLang="ko-KR" sz="2000" b="1" dirty="0">
                <a:solidFill>
                  <a:schemeClr val="accent1"/>
                </a:solidFill>
              </a:rPr>
              <a:t>, Dubuque</a:t>
            </a:r>
          </a:p>
          <a:p>
            <a:pPr marL="342900" indent="-342900" algn="just">
              <a:lnSpc>
                <a:spcPct val="200000"/>
              </a:lnSpc>
              <a:buFont typeface="Arial" panose="020B0604020202020204" pitchFamily="34" charset="0"/>
              <a:buChar char="•"/>
            </a:pPr>
            <a:r>
              <a:rPr lang="en-US" altLang="ko-KR" sz="2000" dirty="0">
                <a:solidFill>
                  <a:schemeClr val="accent1"/>
                </a:solidFill>
              </a:rPr>
              <a:t>Top5 states for investments (3-year): </a:t>
            </a:r>
            <a:r>
              <a:rPr lang="en-US" altLang="ko-KR" sz="2000" b="1" dirty="0">
                <a:solidFill>
                  <a:schemeClr val="accent1"/>
                </a:solidFill>
              </a:rPr>
              <a:t>Alaska, Iowa, Nebraska, Ohio, South Dakota</a:t>
            </a:r>
          </a:p>
        </p:txBody>
      </p:sp>
    </p:spTree>
    <p:extLst>
      <p:ext uri="{BB962C8B-B14F-4D97-AF65-F5344CB8AC3E}">
        <p14:creationId xmlns:p14="http://schemas.microsoft.com/office/powerpoint/2010/main" val="403167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0A2AA9-5655-4B6D-8A94-47489CC0C4AB}"/>
              </a:ext>
            </a:extLst>
          </p:cNvPr>
          <p:cNvSpPr txBox="1"/>
          <p:nvPr/>
        </p:nvSpPr>
        <p:spPr>
          <a:xfrm>
            <a:off x="5281948" y="1410205"/>
            <a:ext cx="6191673" cy="4992392"/>
          </a:xfrm>
          <a:prstGeom prst="rect">
            <a:avLst/>
          </a:prstGeom>
          <a:noFill/>
        </p:spPr>
        <p:txBody>
          <a:bodyPr wrap="square" rtlCol="0">
            <a:spAutoFit/>
          </a:bodyPr>
          <a:lstStyle/>
          <a:p>
            <a:pPr marL="342900" indent="-342900" algn="just">
              <a:lnSpc>
                <a:spcPct val="200000"/>
              </a:lnSpc>
              <a:buAutoNum type="arabicPeriod"/>
            </a:pPr>
            <a:r>
              <a:rPr lang="en-US" altLang="ko-KR" b="1" dirty="0">
                <a:solidFill>
                  <a:schemeClr val="bg1"/>
                </a:solidFill>
                <a:cs typeface="Arial" pitchFamily="34" charset="0"/>
              </a:rPr>
              <a:t>Add advanced financial KPI for profit and risk measurements and verify ranking results</a:t>
            </a:r>
          </a:p>
          <a:p>
            <a:pPr marL="342900" indent="-342900" algn="just">
              <a:lnSpc>
                <a:spcPct val="200000"/>
              </a:lnSpc>
              <a:buAutoNum type="arabicPeriod"/>
            </a:pPr>
            <a:endParaRPr lang="en-US" altLang="ko-KR" b="1" dirty="0">
              <a:solidFill>
                <a:schemeClr val="bg1"/>
              </a:solidFill>
              <a:cs typeface="Arial" pitchFamily="34" charset="0"/>
            </a:endParaRPr>
          </a:p>
          <a:p>
            <a:pPr marL="342900" indent="-342900" algn="just">
              <a:lnSpc>
                <a:spcPct val="200000"/>
              </a:lnSpc>
              <a:buAutoNum type="arabicPeriod"/>
            </a:pPr>
            <a:r>
              <a:rPr lang="en-US" altLang="ko-KR" b="1" dirty="0">
                <a:solidFill>
                  <a:schemeClr val="bg1"/>
                </a:solidFill>
                <a:cs typeface="Arial" pitchFamily="34" charset="0"/>
              </a:rPr>
              <a:t>Add macroeconomic data (GDP growth, rise of population, </a:t>
            </a:r>
            <a:r>
              <a:rPr lang="en-US" altLang="ko-KR" b="1" dirty="0" err="1">
                <a:solidFill>
                  <a:schemeClr val="bg1"/>
                </a:solidFill>
                <a:cs typeface="Arial" pitchFamily="34" charset="0"/>
              </a:rPr>
              <a:t>etc</a:t>
            </a:r>
            <a:r>
              <a:rPr lang="en-US" altLang="ko-KR" b="1" dirty="0">
                <a:solidFill>
                  <a:schemeClr val="bg1"/>
                </a:solidFill>
                <a:cs typeface="Arial" pitchFamily="34" charset="0"/>
              </a:rPr>
              <a:t>) as additional predictors to Prices</a:t>
            </a:r>
          </a:p>
          <a:p>
            <a:pPr marL="342900" indent="-342900" algn="just">
              <a:lnSpc>
                <a:spcPct val="200000"/>
              </a:lnSpc>
              <a:buAutoNum type="arabicPeriod"/>
            </a:pPr>
            <a:endParaRPr lang="en-US" altLang="ko-KR" b="1" dirty="0">
              <a:solidFill>
                <a:schemeClr val="bg1"/>
              </a:solidFill>
              <a:cs typeface="Arial" pitchFamily="34" charset="0"/>
            </a:endParaRPr>
          </a:p>
          <a:p>
            <a:pPr marL="342900" indent="-342900" algn="just">
              <a:lnSpc>
                <a:spcPct val="200000"/>
              </a:lnSpc>
              <a:buAutoNum type="arabicPeriod"/>
            </a:pPr>
            <a:r>
              <a:rPr lang="en-US" altLang="ko-KR" b="1" dirty="0">
                <a:solidFill>
                  <a:schemeClr val="bg1"/>
                </a:solidFill>
                <a:cs typeface="Arial" pitchFamily="34" charset="0"/>
              </a:rPr>
              <a:t>Increase forecast power by finding ways of optimizing calculations complexity for monthly based index </a:t>
            </a:r>
            <a:endParaRPr lang="ko-KR" altLang="en-US" b="1" dirty="0">
              <a:solidFill>
                <a:schemeClr val="bg1"/>
              </a:solidFill>
              <a:cs typeface="Arial" pitchFamily="34" charset="0"/>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281948" y="494034"/>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Future Work</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255061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568878" y="3487055"/>
            <a:ext cx="7054245"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Appendix</a:t>
            </a:r>
            <a:endParaRPr lang="ko-KR" altLang="en-US" sz="4800"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293641" y="1717900"/>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228214" y="2039497"/>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08994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dirty="0"/>
              <a:t>Appendix A. Detailed Calculation Steps</a:t>
            </a:r>
          </a:p>
        </p:txBody>
      </p:sp>
      <p:grpSp>
        <p:nvGrpSpPr>
          <p:cNvPr id="3" name="Group 2">
            <a:extLst>
              <a:ext uri="{FF2B5EF4-FFF2-40B4-BE49-F238E27FC236}">
                <a16:creationId xmlns:a16="http://schemas.microsoft.com/office/drawing/2014/main" id="{DBB1F368-5E5B-40EE-B7C8-6960AE5ACCE6}"/>
              </a:ext>
            </a:extLst>
          </p:cNvPr>
          <p:cNvGrpSpPr/>
          <p:nvPr/>
        </p:nvGrpSpPr>
        <p:grpSpPr>
          <a:xfrm>
            <a:off x="1031421" y="2013626"/>
            <a:ext cx="11129260" cy="4844374"/>
            <a:chOff x="626799" y="1189365"/>
            <a:chExt cx="9728271" cy="4048650"/>
          </a:xfrm>
          <a:solidFill>
            <a:schemeClr val="bg1">
              <a:lumMod val="85000"/>
            </a:schemeClr>
          </a:solidFill>
        </p:grpSpPr>
        <p:sp>
          <p:nvSpPr>
            <p:cNvPr id="4" name="Block Arc 3">
              <a:extLst>
                <a:ext uri="{FF2B5EF4-FFF2-40B4-BE49-F238E27FC236}">
                  <a16:creationId xmlns:a16="http://schemas.microsoft.com/office/drawing/2014/main" id="{B6088A72-AD96-458C-8E5A-417D408A3A60}"/>
                </a:ext>
              </a:extLst>
            </p:cNvPr>
            <p:cNvSpPr/>
            <p:nvPr/>
          </p:nvSpPr>
          <p:spPr>
            <a:xfrm>
              <a:off x="626799" y="1964398"/>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id="{08F7F7C8-764E-41A4-AB39-151588AFF9E9}"/>
                </a:ext>
              </a:extLst>
            </p:cNvPr>
            <p:cNvSpPr/>
            <p:nvPr/>
          </p:nvSpPr>
          <p:spPr>
            <a:xfrm rot="10800000">
              <a:off x="2031008" y="194379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7EAF7063-9CDD-4488-A6A2-427A5A888389}"/>
                </a:ext>
              </a:extLst>
            </p:cNvPr>
            <p:cNvSpPr/>
            <p:nvPr/>
          </p:nvSpPr>
          <p:spPr>
            <a:xfrm>
              <a:off x="3439492" y="1957369"/>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0038069E-F16F-4983-A7A1-DD6534253E22}"/>
                </a:ext>
              </a:extLst>
            </p:cNvPr>
            <p:cNvSpPr/>
            <p:nvPr/>
          </p:nvSpPr>
          <p:spPr>
            <a:xfrm rot="10800000">
              <a:off x="4843701" y="1928554"/>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id="{D021693C-A096-453E-9B3B-F1F381774D74}"/>
                </a:ext>
              </a:extLst>
            </p:cNvPr>
            <p:cNvSpPr/>
            <p:nvPr/>
          </p:nvSpPr>
          <p:spPr>
            <a:xfrm>
              <a:off x="6252184" y="1942917"/>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Block Arc 8">
              <a:extLst>
                <a:ext uri="{FF2B5EF4-FFF2-40B4-BE49-F238E27FC236}">
                  <a16:creationId xmlns:a16="http://schemas.microsoft.com/office/drawing/2014/main" id="{7CF1900F-341B-4F27-BE2E-72EDE6138612}"/>
                </a:ext>
              </a:extLst>
            </p:cNvPr>
            <p:cNvSpPr/>
            <p:nvPr/>
          </p:nvSpPr>
          <p:spPr>
            <a:xfrm rot="10800000">
              <a:off x="7656393" y="190006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id="{299EE3B8-2068-49F9-B028-7805BFAA61BF}"/>
                </a:ext>
              </a:extLst>
            </p:cNvPr>
            <p:cNvSpPr/>
            <p:nvPr/>
          </p:nvSpPr>
          <p:spPr>
            <a:xfrm>
              <a:off x="626800" y="2752732"/>
              <a:ext cx="199411" cy="24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8">
              <a:extLst>
                <a:ext uri="{FF2B5EF4-FFF2-40B4-BE49-F238E27FC236}">
                  <a16:creationId xmlns:a16="http://schemas.microsoft.com/office/drawing/2014/main" id="{BB243C0A-DCC2-42EB-B354-B14FE3E88E89}"/>
                </a:ext>
              </a:extLst>
            </p:cNvPr>
            <p:cNvSpPr/>
            <p:nvPr/>
          </p:nvSpPr>
          <p:spPr>
            <a:xfrm>
              <a:off x="9064875" y="1275606"/>
              <a:ext cx="202820" cy="1528170"/>
            </a:xfrm>
            <a:custGeom>
              <a:avLst/>
              <a:gdLst/>
              <a:ahLst/>
              <a:cxnLst/>
              <a:rect l="l" t="t" r="r" b="b"/>
              <a:pathLst>
                <a:path w="180000" h="1528170">
                  <a:moveTo>
                    <a:pt x="0" y="0"/>
                  </a:moveTo>
                  <a:lnTo>
                    <a:pt x="180000" y="0"/>
                  </a:lnTo>
                  <a:lnTo>
                    <a:pt x="180000" y="1528170"/>
                  </a:lnTo>
                  <a:lnTo>
                    <a:pt x="0" y="152817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8">
              <a:extLst>
                <a:ext uri="{FF2B5EF4-FFF2-40B4-BE49-F238E27FC236}">
                  <a16:creationId xmlns:a16="http://schemas.microsoft.com/office/drawing/2014/main" id="{72D3297F-03BA-451B-9D50-244B4A470C27}"/>
                </a:ext>
              </a:extLst>
            </p:cNvPr>
            <p:cNvSpPr/>
            <p:nvPr/>
          </p:nvSpPr>
          <p:spPr>
            <a:xfrm rot="16200000">
              <a:off x="9630616" y="623623"/>
              <a:ext cx="158712" cy="1290196"/>
            </a:xfrm>
            <a:custGeom>
              <a:avLst/>
              <a:gdLst/>
              <a:ahLst/>
              <a:cxnLst/>
              <a:rect l="l" t="t" r="r" b="b"/>
              <a:pathLst>
                <a:path w="180000" h="579556">
                  <a:moveTo>
                    <a:pt x="0" y="579556"/>
                  </a:moveTo>
                  <a:lnTo>
                    <a:pt x="0" y="0"/>
                  </a:lnTo>
                  <a:lnTo>
                    <a:pt x="180000" y="0"/>
                  </a:lnTo>
                  <a:lnTo>
                    <a:pt x="180000" y="5795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id="{16D96EBA-9EA8-4DD7-B975-1A918FE19473}"/>
              </a:ext>
            </a:extLst>
          </p:cNvPr>
          <p:cNvSpPr/>
          <p:nvPr/>
        </p:nvSpPr>
        <p:spPr>
          <a:xfrm>
            <a:off x="1500235"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4" name="Oval 13">
            <a:extLst>
              <a:ext uri="{FF2B5EF4-FFF2-40B4-BE49-F238E27FC236}">
                <a16:creationId xmlns:a16="http://schemas.microsoft.com/office/drawing/2014/main" id="{14BDAE3C-9489-4842-90B9-9B98E4BFDDAA}"/>
              </a:ext>
            </a:extLst>
          </p:cNvPr>
          <p:cNvSpPr/>
          <p:nvPr/>
        </p:nvSpPr>
        <p:spPr>
          <a:xfrm>
            <a:off x="3110936" y="3419591"/>
            <a:ext cx="887479" cy="889200"/>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5" name="Oval 14">
            <a:extLst>
              <a:ext uri="{FF2B5EF4-FFF2-40B4-BE49-F238E27FC236}">
                <a16:creationId xmlns:a16="http://schemas.microsoft.com/office/drawing/2014/main" id="{66EE3F66-A252-42D3-BB15-73D160F8A87E}"/>
              </a:ext>
            </a:extLst>
          </p:cNvPr>
          <p:cNvSpPr/>
          <p:nvPr/>
        </p:nvSpPr>
        <p:spPr>
          <a:xfrm>
            <a:off x="4721637"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6" name="Oval 15">
            <a:extLst>
              <a:ext uri="{FF2B5EF4-FFF2-40B4-BE49-F238E27FC236}">
                <a16:creationId xmlns:a16="http://schemas.microsoft.com/office/drawing/2014/main" id="{6C38EA92-ECC8-45F1-8C04-DAC77E35BCAF}"/>
              </a:ext>
            </a:extLst>
          </p:cNvPr>
          <p:cNvSpPr/>
          <p:nvPr/>
        </p:nvSpPr>
        <p:spPr>
          <a:xfrm>
            <a:off x="6332338"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7" name="Oval 16">
            <a:extLst>
              <a:ext uri="{FF2B5EF4-FFF2-40B4-BE49-F238E27FC236}">
                <a16:creationId xmlns:a16="http://schemas.microsoft.com/office/drawing/2014/main" id="{D5B5877E-FFC7-46AA-8BEE-96E1619D40BB}"/>
              </a:ext>
            </a:extLst>
          </p:cNvPr>
          <p:cNvSpPr/>
          <p:nvPr/>
        </p:nvSpPr>
        <p:spPr>
          <a:xfrm>
            <a:off x="7943039" y="3419591"/>
            <a:ext cx="887479" cy="889200"/>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8" name="Oval 17">
            <a:extLst>
              <a:ext uri="{FF2B5EF4-FFF2-40B4-BE49-F238E27FC236}">
                <a16:creationId xmlns:a16="http://schemas.microsoft.com/office/drawing/2014/main" id="{1B374818-25F9-4B8D-89F9-F6078219B761}"/>
              </a:ext>
            </a:extLst>
          </p:cNvPr>
          <p:cNvSpPr/>
          <p:nvPr/>
        </p:nvSpPr>
        <p:spPr>
          <a:xfrm>
            <a:off x="9553741"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grpSp>
        <p:nvGrpSpPr>
          <p:cNvPr id="19" name="Group 18">
            <a:extLst>
              <a:ext uri="{FF2B5EF4-FFF2-40B4-BE49-F238E27FC236}">
                <a16:creationId xmlns:a16="http://schemas.microsoft.com/office/drawing/2014/main" id="{81FE1190-9438-4BED-8AEF-A73E8032EAF7}"/>
              </a:ext>
            </a:extLst>
          </p:cNvPr>
          <p:cNvGrpSpPr/>
          <p:nvPr/>
        </p:nvGrpSpPr>
        <p:grpSpPr>
          <a:xfrm>
            <a:off x="1286548" y="4785133"/>
            <a:ext cx="2743270" cy="1651648"/>
            <a:chOff x="827584" y="4922584"/>
            <a:chExt cx="1830680" cy="1651648"/>
          </a:xfrm>
        </p:grpSpPr>
        <p:sp>
          <p:nvSpPr>
            <p:cNvPr id="20" name="TextBox 19">
              <a:extLst>
                <a:ext uri="{FF2B5EF4-FFF2-40B4-BE49-F238E27FC236}">
                  <a16:creationId xmlns:a16="http://schemas.microsoft.com/office/drawing/2014/main" id="{985965F0-2350-4124-8D78-A754E5A3F8A6}"/>
                </a:ext>
              </a:extLst>
            </p:cNvPr>
            <p:cNvSpPr txBox="1"/>
            <p:nvPr/>
          </p:nvSpPr>
          <p:spPr>
            <a:xfrm>
              <a:off x="827584"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A. EDA</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592BAC26-F6EE-4ACE-8809-C4870503C465}"/>
                </a:ext>
              </a:extLst>
            </p:cNvPr>
            <p:cNvSpPr txBox="1"/>
            <p:nvPr/>
          </p:nvSpPr>
          <p:spPr>
            <a:xfrm>
              <a:off x="827584" y="5189237"/>
              <a:ext cx="1830680" cy="1384995"/>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Check stationarity (ADF test) </a:t>
              </a:r>
            </a:p>
            <a:p>
              <a:pPr marL="228600" indent="-228600">
                <a:buAutoNum type="arabicPeriod"/>
              </a:pPr>
              <a:r>
                <a:rPr lang="en-US" altLang="ko-KR" sz="1200" dirty="0">
                  <a:solidFill>
                    <a:schemeClr val="tx1">
                      <a:lumMod val="75000"/>
                      <a:lumOff val="25000"/>
                    </a:schemeClr>
                  </a:solidFill>
                  <a:cs typeface="Arial" pitchFamily="34" charset="0"/>
                </a:rPr>
                <a:t>Check ACF and PACF</a:t>
              </a:r>
            </a:p>
            <a:p>
              <a:pPr marL="228600" indent="-228600">
                <a:buAutoNum type="arabicPeriod"/>
              </a:pPr>
              <a:r>
                <a:rPr lang="en-US" altLang="ko-KR" sz="1200" dirty="0">
                  <a:solidFill>
                    <a:schemeClr val="tx1">
                      <a:lumMod val="75000"/>
                      <a:lumOff val="25000"/>
                    </a:schemeClr>
                  </a:solidFill>
                  <a:cs typeface="Arial" pitchFamily="34" charset="0"/>
                </a:rPr>
                <a:t>Check monthly </a:t>
              </a:r>
              <a:r>
                <a:rPr lang="en-US" altLang="ko-KR" sz="1200" dirty="0" err="1">
                  <a:solidFill>
                    <a:schemeClr val="tx1">
                      <a:lumMod val="75000"/>
                      <a:lumOff val="25000"/>
                    </a:schemeClr>
                  </a:solidFill>
                  <a:cs typeface="Arial" pitchFamily="34" charset="0"/>
                </a:rPr>
                <a:t>ts</a:t>
              </a:r>
              <a:r>
                <a:rPr lang="en-US" altLang="ko-KR" sz="1200" dirty="0">
                  <a:solidFill>
                    <a:schemeClr val="tx1">
                      <a:lumMod val="75000"/>
                      <a:lumOff val="25000"/>
                    </a:schemeClr>
                  </a:solidFill>
                  <a:cs typeface="Arial" pitchFamily="34" charset="0"/>
                </a:rPr>
                <a:t> vs rolling </a:t>
              </a:r>
              <a:r>
                <a:rPr lang="en-US" altLang="ko-KR" sz="1200" dirty="0" err="1">
                  <a:solidFill>
                    <a:schemeClr val="tx1">
                      <a:lumMod val="75000"/>
                      <a:lumOff val="25000"/>
                    </a:schemeClr>
                  </a:solidFill>
                  <a:cs typeface="Arial" pitchFamily="34" charset="0"/>
                </a:rPr>
                <a:t>ts</a:t>
              </a:r>
              <a:r>
                <a:rPr lang="en-US" altLang="ko-KR" sz="1200" dirty="0">
                  <a:solidFill>
                    <a:schemeClr val="tx1">
                      <a:lumMod val="75000"/>
                      <a:lumOff val="25000"/>
                    </a:schemeClr>
                  </a:solidFill>
                  <a:cs typeface="Arial" pitchFamily="34" charset="0"/>
                </a:rPr>
                <a:t> with 12month</a:t>
              </a:r>
            </a:p>
            <a:p>
              <a:pPr marL="228600" indent="-228600">
                <a:buAutoNum type="arabicPeriod"/>
              </a:pPr>
              <a:r>
                <a:rPr lang="en-US" altLang="ko-KR" sz="1200" dirty="0">
                  <a:solidFill>
                    <a:schemeClr val="tx1">
                      <a:lumMod val="75000"/>
                      <a:lumOff val="25000"/>
                    </a:schemeClr>
                  </a:solidFill>
                  <a:cs typeface="Arial" pitchFamily="34" charset="0"/>
                </a:rPr>
                <a:t>Choose resize option (</a:t>
              </a:r>
              <a:r>
                <a:rPr lang="en-US" altLang="ko-KR" sz="1200" b="1" dirty="0">
                  <a:solidFill>
                    <a:schemeClr val="tx1">
                      <a:lumMod val="75000"/>
                      <a:lumOff val="25000"/>
                    </a:schemeClr>
                  </a:solidFill>
                  <a:cs typeface="Arial" pitchFamily="34" charset="0"/>
                </a:rPr>
                <a:t>YEAR</a:t>
              </a:r>
              <a:r>
                <a:rPr lang="en-US" altLang="ko-KR" sz="1200" dirty="0">
                  <a:solidFill>
                    <a:schemeClr val="tx1">
                      <a:lumMod val="75000"/>
                      <a:lumOff val="25000"/>
                    </a:schemeClr>
                  </a:solidFill>
                  <a:cs typeface="Arial" pitchFamily="34" charset="0"/>
                </a:rPr>
                <a:t>) and range for SARIMA params (</a:t>
              </a:r>
              <a:r>
                <a:rPr lang="en-US" altLang="ko-KR" sz="1200" b="1" dirty="0">
                  <a:solidFill>
                    <a:schemeClr val="tx1">
                      <a:lumMod val="75000"/>
                      <a:lumOff val="25000"/>
                    </a:schemeClr>
                  </a:solidFill>
                  <a:cs typeface="Arial" pitchFamily="34" charset="0"/>
                </a:rPr>
                <a:t>0,1</a:t>
              </a:r>
              <a:r>
                <a:rPr lang="en-US" altLang="ko-KR" sz="1200" dirty="0">
                  <a:solidFill>
                    <a:schemeClr val="tx1">
                      <a:lumMod val="75000"/>
                      <a:lumOff val="25000"/>
                    </a:schemeClr>
                  </a:solidFill>
                  <a:cs typeface="Arial" pitchFamily="34" charset="0"/>
                </a:rPr>
                <a:t>) – as </a:t>
              </a:r>
              <a:r>
                <a:rPr lang="en-US" altLang="ko-KR" sz="1200" dirty="0" err="1">
                  <a:solidFill>
                    <a:schemeClr val="tx1">
                      <a:lumMod val="75000"/>
                      <a:lumOff val="25000"/>
                    </a:schemeClr>
                  </a:solidFill>
                  <a:cs typeface="Arial" pitchFamily="34" charset="0"/>
                </a:rPr>
                <a:t>pqd</a:t>
              </a:r>
              <a:r>
                <a:rPr lang="en-US" altLang="ko-KR" sz="1200" dirty="0">
                  <a:solidFill>
                    <a:schemeClr val="tx1">
                      <a:lumMod val="75000"/>
                      <a:lumOff val="25000"/>
                    </a:schemeClr>
                  </a:solidFill>
                  <a:cs typeface="Arial" pitchFamily="34" charset="0"/>
                </a:rPr>
                <a:t> and </a:t>
              </a:r>
              <a:r>
                <a:rPr lang="en-US" altLang="ko-KR" sz="1200" b="1" dirty="0">
                  <a:solidFill>
                    <a:schemeClr val="tx1">
                      <a:lumMod val="75000"/>
                      <a:lumOff val="25000"/>
                    </a:schemeClr>
                  </a:solidFill>
                  <a:cs typeface="Arial" pitchFamily="34" charset="0"/>
                </a:rPr>
                <a:t>s=1</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095E5AA-86D7-4F9D-B961-DD183CD40468}"/>
              </a:ext>
            </a:extLst>
          </p:cNvPr>
          <p:cNvGrpSpPr/>
          <p:nvPr/>
        </p:nvGrpSpPr>
        <p:grpSpPr>
          <a:xfrm>
            <a:off x="4095787" y="4782512"/>
            <a:ext cx="2517092" cy="1836313"/>
            <a:chOff x="3397012" y="4922584"/>
            <a:chExt cx="1830680" cy="1836313"/>
          </a:xfrm>
        </p:grpSpPr>
        <p:sp>
          <p:nvSpPr>
            <p:cNvPr id="23" name="TextBox 22">
              <a:extLst>
                <a:ext uri="{FF2B5EF4-FFF2-40B4-BE49-F238E27FC236}">
                  <a16:creationId xmlns:a16="http://schemas.microsoft.com/office/drawing/2014/main" id="{E248A7AD-8467-4AF8-AB1D-C3B934B9800C}"/>
                </a:ext>
              </a:extLst>
            </p:cNvPr>
            <p:cNvSpPr txBox="1"/>
            <p:nvPr/>
          </p:nvSpPr>
          <p:spPr>
            <a:xfrm>
              <a:off x="3397012" y="4922584"/>
              <a:ext cx="1830680" cy="523220"/>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C. Prepare data for model</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3AB7AB2B-27D7-443C-9177-72B3FA7A3FCB}"/>
                </a:ext>
              </a:extLst>
            </p:cNvPr>
            <p:cNvSpPr txBox="1"/>
            <p:nvPr/>
          </p:nvSpPr>
          <p:spPr>
            <a:xfrm>
              <a:off x="3397012" y="5189237"/>
              <a:ext cx="1830680" cy="156966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1. For original question: row ~ Region</a:t>
              </a:r>
            </a:p>
            <a:p>
              <a:r>
                <a:rPr lang="en-US" altLang="ko-KR" sz="1200" dirty="0">
                  <a:solidFill>
                    <a:schemeClr val="tx1">
                      <a:lumMod val="75000"/>
                      <a:lumOff val="25000"/>
                    </a:schemeClr>
                  </a:solidFill>
                  <a:cs typeface="Arial" pitchFamily="34" charset="0"/>
                </a:rPr>
                <a:t>2. Additional 1: row ~ County, prices – averaged</a:t>
              </a:r>
            </a:p>
            <a:p>
              <a:r>
                <a:rPr lang="en-US" altLang="ko-KR" sz="1200" dirty="0">
                  <a:solidFill>
                    <a:schemeClr val="tx1">
                      <a:lumMod val="75000"/>
                      <a:lumOff val="25000"/>
                    </a:schemeClr>
                  </a:solidFill>
                  <a:cs typeface="Arial" pitchFamily="34" charset="0"/>
                </a:rPr>
                <a:t>3. Additional 2: row ~ State, prices – averaged</a:t>
              </a:r>
            </a:p>
            <a:p>
              <a:r>
                <a:rPr lang="en-US" altLang="ko-KR" sz="1200" dirty="0">
                  <a:solidFill>
                    <a:schemeClr val="tx1">
                      <a:lumMod val="75000"/>
                      <a:lumOff val="25000"/>
                    </a:schemeClr>
                  </a:solidFill>
                  <a:cs typeface="Arial" pitchFamily="34" charset="0"/>
                </a:rPr>
                <a:t>4. Time period for (1)-(3) - </a:t>
              </a:r>
              <a:r>
                <a:rPr lang="en-US" altLang="ko-KR" sz="1200" b="1" dirty="0">
                  <a:solidFill>
                    <a:schemeClr val="tx1">
                      <a:lumMod val="75000"/>
                      <a:lumOff val="25000"/>
                    </a:schemeClr>
                  </a:solidFill>
                  <a:cs typeface="Arial" pitchFamily="34" charset="0"/>
                </a:rPr>
                <a:t>Year</a:t>
              </a:r>
            </a:p>
            <a:p>
              <a:endParaRPr lang="en-US" altLang="ko-KR"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D9A12D58-E2F1-4947-9CFA-603848B975A9}"/>
              </a:ext>
            </a:extLst>
          </p:cNvPr>
          <p:cNvGrpSpPr/>
          <p:nvPr/>
        </p:nvGrpSpPr>
        <p:grpSpPr>
          <a:xfrm>
            <a:off x="7261030" y="4785133"/>
            <a:ext cx="2706534" cy="1282316"/>
            <a:chOff x="5996920" y="4922584"/>
            <a:chExt cx="1830680" cy="1282316"/>
          </a:xfrm>
        </p:grpSpPr>
        <p:sp>
          <p:nvSpPr>
            <p:cNvPr id="26" name="TextBox 25">
              <a:extLst>
                <a:ext uri="{FF2B5EF4-FFF2-40B4-BE49-F238E27FC236}">
                  <a16:creationId xmlns:a16="http://schemas.microsoft.com/office/drawing/2014/main" id="{6EA6E1A5-81BB-430B-8873-024F1F863F06}"/>
                </a:ext>
              </a:extLst>
            </p:cNvPr>
            <p:cNvSpPr txBox="1"/>
            <p:nvPr/>
          </p:nvSpPr>
          <p:spPr>
            <a:xfrm>
              <a:off x="5996920"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E. Ranking</a:t>
              </a:r>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D30C8D80-6C82-4041-9F69-8971D5947785}"/>
                </a:ext>
              </a:extLst>
            </p:cNvPr>
            <p:cNvSpPr txBox="1"/>
            <p:nvPr/>
          </p:nvSpPr>
          <p:spPr>
            <a:xfrm>
              <a:off x="5996920" y="5189237"/>
              <a:ext cx="1830680" cy="1015663"/>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Rank all rows (Regions, Counties and States) in 3 DF by IRR and </a:t>
              </a:r>
              <a:r>
                <a:rPr lang="en-US" altLang="ko-KR" sz="1200" dirty="0" err="1">
                  <a:solidFill>
                    <a:schemeClr val="tx1">
                      <a:lumMod val="75000"/>
                      <a:lumOff val="25000"/>
                    </a:schemeClr>
                  </a:solidFill>
                  <a:cs typeface="Arial" pitchFamily="34" charset="0"/>
                </a:rPr>
                <a:t>IRR_spread</a:t>
              </a:r>
              <a:endParaRPr lang="en-US" altLang="ko-KR" sz="1200" dirty="0">
                <a:solidFill>
                  <a:schemeClr val="tx1">
                    <a:lumMod val="75000"/>
                    <a:lumOff val="25000"/>
                  </a:schemeClr>
                </a:solidFill>
                <a:cs typeface="Arial" pitchFamily="34" charset="0"/>
              </a:endParaRPr>
            </a:p>
            <a:p>
              <a:pPr marL="228600" indent="-228600">
                <a:buAutoNum type="arabicPeriod"/>
              </a:pPr>
              <a:r>
                <a:rPr lang="en-US" altLang="ko-KR" sz="1200" dirty="0">
                  <a:solidFill>
                    <a:schemeClr val="tx1">
                      <a:lumMod val="75000"/>
                      <a:lumOff val="25000"/>
                    </a:schemeClr>
                  </a:solidFill>
                  <a:cs typeface="Arial" pitchFamily="34" charset="0"/>
                </a:rPr>
                <a:t>Collect top best (5) results and put to resulting DF</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A9B5CC5-B3DC-48D7-9C8E-3241A0E6003C}"/>
              </a:ext>
            </a:extLst>
          </p:cNvPr>
          <p:cNvGrpSpPr/>
          <p:nvPr/>
        </p:nvGrpSpPr>
        <p:grpSpPr>
          <a:xfrm>
            <a:off x="2347717" y="1794030"/>
            <a:ext cx="2522308" cy="1097650"/>
            <a:chOff x="1316400" y="1706227"/>
            <a:chExt cx="1830680" cy="1097650"/>
          </a:xfrm>
        </p:grpSpPr>
        <p:sp>
          <p:nvSpPr>
            <p:cNvPr id="29" name="TextBox 28">
              <a:extLst>
                <a:ext uri="{FF2B5EF4-FFF2-40B4-BE49-F238E27FC236}">
                  <a16:creationId xmlns:a16="http://schemas.microsoft.com/office/drawing/2014/main" id="{78BA4F73-BF4E-4DE0-BF7A-487141590D48}"/>
                </a:ext>
              </a:extLst>
            </p:cNvPr>
            <p:cNvSpPr txBox="1"/>
            <p:nvPr/>
          </p:nvSpPr>
          <p:spPr>
            <a:xfrm>
              <a:off x="1316400" y="1706227"/>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B. Benchmark SARIMA</a:t>
              </a:r>
              <a:endParaRPr lang="ko-KR" altLang="en-US"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D940E24-1851-4B76-941E-87B646AD5D85}"/>
                </a:ext>
              </a:extLst>
            </p:cNvPr>
            <p:cNvSpPr txBox="1"/>
            <p:nvPr/>
          </p:nvSpPr>
          <p:spPr>
            <a:xfrm>
              <a:off x="1316400" y="1972880"/>
              <a:ext cx="1830680" cy="830997"/>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Prepare TS with avg-prices</a:t>
              </a:r>
            </a:p>
            <a:p>
              <a:pPr marL="228600" indent="-228600">
                <a:buAutoNum type="arabicPeriod"/>
              </a:pPr>
              <a:r>
                <a:rPr lang="en-US" altLang="ko-KR" sz="1200" dirty="0">
                  <a:solidFill>
                    <a:schemeClr val="tx1">
                      <a:lumMod val="75000"/>
                      <a:lumOff val="25000"/>
                    </a:schemeClr>
                  </a:solidFill>
                  <a:cs typeface="Arial" pitchFamily="34" charset="0"/>
                </a:rPr>
                <a:t>Find optimal SARIMA-params </a:t>
              </a:r>
              <a:r>
                <a:rPr lang="en-US" altLang="ko-KR" sz="1200" b="1" dirty="0">
                  <a:solidFill>
                    <a:schemeClr val="tx1">
                      <a:lumMod val="75000"/>
                      <a:lumOff val="25000"/>
                    </a:schemeClr>
                  </a:solidFill>
                  <a:cs typeface="Arial" pitchFamily="34" charset="0"/>
                </a:rPr>
                <a:t>(0,1,1)(0,1,1,1)</a:t>
              </a:r>
            </a:p>
            <a:p>
              <a:pPr marL="228600" indent="-228600">
                <a:buAutoNum type="arabicPeriod"/>
              </a:pPr>
              <a:r>
                <a:rPr lang="en-US" altLang="ko-KR" sz="1200" dirty="0">
                  <a:solidFill>
                    <a:schemeClr val="tx1">
                      <a:lumMod val="75000"/>
                      <a:lumOff val="25000"/>
                    </a:schemeClr>
                  </a:solidFill>
                  <a:cs typeface="Arial" pitchFamily="34" charset="0"/>
                </a:rPr>
                <a:t>Calculate benchmark AIC (</a:t>
              </a:r>
              <a:r>
                <a:rPr lang="en-US" altLang="ko-KR" sz="1200" b="1" dirty="0">
                  <a:solidFill>
                    <a:schemeClr val="tx1">
                      <a:lumMod val="75000"/>
                      <a:lumOff val="25000"/>
                    </a:schemeClr>
                  </a:solidFill>
                  <a:cs typeface="Arial" pitchFamily="34" charset="0"/>
                </a:rPr>
                <a:t>376</a:t>
              </a:r>
              <a:r>
                <a:rPr lang="en-US" altLang="ko-KR" sz="1200" dirty="0">
                  <a:solidFill>
                    <a:schemeClr val="tx1">
                      <a:lumMod val="75000"/>
                      <a:lumOff val="25000"/>
                    </a:schemeClr>
                  </a:solidFill>
                  <a:cs typeface="Arial" pitchFamily="34" charset="0"/>
                </a:rPr>
                <a:t>)</a:t>
              </a:r>
            </a:p>
          </p:txBody>
        </p:sp>
      </p:grpSp>
      <p:grpSp>
        <p:nvGrpSpPr>
          <p:cNvPr id="31" name="Group 30">
            <a:extLst>
              <a:ext uri="{FF2B5EF4-FFF2-40B4-BE49-F238E27FC236}">
                <a16:creationId xmlns:a16="http://schemas.microsoft.com/office/drawing/2014/main" id="{413CAFA4-CA89-41C9-BD8A-B6AB6E5F9477}"/>
              </a:ext>
            </a:extLst>
          </p:cNvPr>
          <p:cNvGrpSpPr/>
          <p:nvPr/>
        </p:nvGrpSpPr>
        <p:grpSpPr>
          <a:xfrm>
            <a:off x="5555380" y="1483282"/>
            <a:ext cx="2683070" cy="1892396"/>
            <a:chOff x="3885828" y="1706227"/>
            <a:chExt cx="1830680" cy="1563545"/>
          </a:xfrm>
        </p:grpSpPr>
        <p:sp>
          <p:nvSpPr>
            <p:cNvPr id="32" name="TextBox 31">
              <a:extLst>
                <a:ext uri="{FF2B5EF4-FFF2-40B4-BE49-F238E27FC236}">
                  <a16:creationId xmlns:a16="http://schemas.microsoft.com/office/drawing/2014/main" id="{7E045EC7-83E9-41F3-BE7A-15A0D8F4C6DD}"/>
                </a:ext>
              </a:extLst>
            </p:cNvPr>
            <p:cNvSpPr txBox="1"/>
            <p:nvPr/>
          </p:nvSpPr>
          <p:spPr>
            <a:xfrm>
              <a:off x="3885828" y="1706227"/>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D. Models Fit</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AF69C4A-6C3D-4277-8F08-0105685B6145}"/>
                </a:ext>
              </a:extLst>
            </p:cNvPr>
            <p:cNvSpPr txBox="1"/>
            <p:nvPr/>
          </p:nvSpPr>
          <p:spPr>
            <a:xfrm>
              <a:off x="3885828" y="1972880"/>
              <a:ext cx="1830680" cy="1296892"/>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Run all TS with 3 DF with fixed SARIMA params (from B)</a:t>
              </a:r>
            </a:p>
            <a:p>
              <a:pPr marL="228600" indent="-228600">
                <a:buAutoNum type="arabicPeriod"/>
              </a:pPr>
              <a:r>
                <a:rPr lang="en-US" altLang="ko-KR" sz="1200" dirty="0">
                  <a:solidFill>
                    <a:schemeClr val="tx1">
                      <a:lumMod val="75000"/>
                      <a:lumOff val="25000"/>
                    </a:schemeClr>
                  </a:solidFill>
                  <a:cs typeface="Arial" pitchFamily="34" charset="0"/>
                </a:rPr>
                <a:t>Filter results with </a:t>
              </a:r>
              <a:r>
                <a:rPr lang="en-US" altLang="ko-KR" sz="1200" dirty="0" err="1">
                  <a:solidFill>
                    <a:schemeClr val="tx1">
                      <a:lumMod val="75000"/>
                      <a:lumOff val="25000"/>
                    </a:schemeClr>
                  </a:solidFill>
                  <a:cs typeface="Arial" pitchFamily="34" charset="0"/>
                </a:rPr>
                <a:t>Benchmar</a:t>
              </a:r>
              <a:r>
                <a:rPr lang="en-US" altLang="ko-KR" sz="1200" dirty="0">
                  <a:solidFill>
                    <a:schemeClr val="tx1">
                      <a:lumMod val="75000"/>
                      <a:lumOff val="25000"/>
                    </a:schemeClr>
                  </a:solidFill>
                  <a:cs typeface="Arial" pitchFamily="34" charset="0"/>
                </a:rPr>
                <a:t> AIC (see in B) and collect to DF</a:t>
              </a:r>
            </a:p>
            <a:p>
              <a:pPr marL="228600" indent="-228600">
                <a:buAutoNum type="arabicPeriod"/>
              </a:pPr>
              <a:r>
                <a:rPr lang="en-US" altLang="ko-KR" sz="1200" dirty="0">
                  <a:solidFill>
                    <a:schemeClr val="tx1">
                      <a:lumMod val="75000"/>
                      <a:lumOff val="25000"/>
                    </a:schemeClr>
                  </a:solidFill>
                  <a:cs typeface="Arial" pitchFamily="34" charset="0"/>
                </a:rPr>
                <a:t>Calculate IRR and IRR-spread for each filtered row and add to DF</a:t>
              </a:r>
            </a:p>
            <a:p>
              <a:pPr marL="228600" indent="-228600">
                <a:buAutoNum type="arabicPeriod"/>
              </a:pP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BD7EF3E2-D0D5-4BAC-8FB7-E7446764F12A}"/>
              </a:ext>
            </a:extLst>
          </p:cNvPr>
          <p:cNvGrpSpPr/>
          <p:nvPr/>
        </p:nvGrpSpPr>
        <p:grpSpPr>
          <a:xfrm>
            <a:off x="8444350" y="975775"/>
            <a:ext cx="2261878" cy="2205645"/>
            <a:chOff x="6485736" y="1706227"/>
            <a:chExt cx="1830680" cy="2205645"/>
          </a:xfrm>
        </p:grpSpPr>
        <p:sp>
          <p:nvSpPr>
            <p:cNvPr id="35" name="TextBox 34">
              <a:extLst>
                <a:ext uri="{FF2B5EF4-FFF2-40B4-BE49-F238E27FC236}">
                  <a16:creationId xmlns:a16="http://schemas.microsoft.com/office/drawing/2014/main" id="{626D89C3-52B5-402D-91F8-3D712C028220}"/>
                </a:ext>
              </a:extLst>
            </p:cNvPr>
            <p:cNvSpPr txBox="1"/>
            <p:nvPr/>
          </p:nvSpPr>
          <p:spPr>
            <a:xfrm>
              <a:off x="6485736" y="1706227"/>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E. Advanced tests</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DFE119E-100E-4BCD-9872-83515D2868B6}"/>
                </a:ext>
              </a:extLst>
            </p:cNvPr>
            <p:cNvSpPr txBox="1"/>
            <p:nvPr/>
          </p:nvSpPr>
          <p:spPr>
            <a:xfrm>
              <a:off x="6485736" y="1972880"/>
              <a:ext cx="1830680" cy="1938992"/>
            </a:xfrm>
            <a:prstGeom prst="rect">
              <a:avLst/>
            </a:prstGeom>
            <a:noFill/>
          </p:spPr>
          <p:txBody>
            <a:bodyPr wrap="square" rtlCol="0">
              <a:spAutoFit/>
            </a:bodyPr>
            <a:lstStyle/>
            <a:p>
              <a:pPr marL="228600" indent="-228600">
                <a:buAutoNum type="arabicPeriod"/>
              </a:pPr>
              <a:r>
                <a:rPr lang="en-US" altLang="ko-KR" sz="1200" dirty="0">
                  <a:solidFill>
                    <a:schemeClr val="tx1">
                      <a:lumMod val="75000"/>
                      <a:lumOff val="25000"/>
                    </a:schemeClr>
                  </a:solidFill>
                  <a:cs typeface="Arial" pitchFamily="34" charset="0"/>
                </a:rPr>
                <a:t>Calculate and compare with forecast charts from E a set of models with different optimal SARIMA params for each row</a:t>
              </a:r>
            </a:p>
            <a:p>
              <a:pPr marL="228600" indent="-228600">
                <a:buAutoNum type="arabicPeriod"/>
              </a:pPr>
              <a:r>
                <a:rPr lang="en-US" altLang="ko-KR" sz="1200" dirty="0">
                  <a:solidFill>
                    <a:schemeClr val="tx1">
                      <a:lumMod val="75000"/>
                      <a:lumOff val="25000"/>
                    </a:schemeClr>
                  </a:solidFill>
                  <a:cs typeface="Arial" pitchFamily="34" charset="0"/>
                </a:rPr>
                <a:t>Run and compare Monthly Based model and forecast with results from </a:t>
              </a:r>
              <a:r>
                <a:rPr lang="en-US" altLang="ko-KR" sz="1200" dirty="0" err="1">
                  <a:solidFill>
                    <a:schemeClr val="tx1">
                      <a:lumMod val="75000"/>
                      <a:lumOff val="25000"/>
                    </a:schemeClr>
                  </a:solidFill>
                  <a:cs typeface="Arial" pitchFamily="34" charset="0"/>
                </a:rPr>
                <a:t>prev.steps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annualy</a:t>
              </a:r>
              <a:r>
                <a:rPr lang="en-US" altLang="ko-KR" sz="1200" dirty="0">
                  <a:solidFill>
                    <a:schemeClr val="tx1">
                      <a:lumMod val="75000"/>
                      <a:lumOff val="25000"/>
                    </a:schemeClr>
                  </a:solidFill>
                  <a:cs typeface="Arial" pitchFamily="34" charset="0"/>
                </a:rPr>
                <a:t> based)</a:t>
              </a:r>
            </a:p>
            <a:p>
              <a:pPr marL="228600" indent="-228600">
                <a:buAutoNum type="arabicPeriod"/>
              </a:pPr>
              <a:endParaRPr lang="ko-KR" altLang="en-US" sz="1200" dirty="0">
                <a:solidFill>
                  <a:schemeClr val="tx1">
                    <a:lumMod val="75000"/>
                    <a:lumOff val="25000"/>
                  </a:schemeClr>
                </a:solidFill>
                <a:cs typeface="Arial" pitchFamily="34" charset="0"/>
              </a:endParaRPr>
            </a:p>
          </p:txBody>
        </p:sp>
      </p:grpSp>
      <p:sp>
        <p:nvSpPr>
          <p:cNvPr id="49" name="Rectangle 7">
            <a:extLst>
              <a:ext uri="{FF2B5EF4-FFF2-40B4-BE49-F238E27FC236}">
                <a16:creationId xmlns:a16="http://schemas.microsoft.com/office/drawing/2014/main" id="{6B4FC79B-27A2-4DB5-BA6C-85654C464A71}"/>
              </a:ext>
            </a:extLst>
          </p:cNvPr>
          <p:cNvSpPr/>
          <p:nvPr/>
        </p:nvSpPr>
        <p:spPr>
          <a:xfrm rot="18900000">
            <a:off x="1867735" y="3638889"/>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Donut 24">
            <a:extLst>
              <a:ext uri="{FF2B5EF4-FFF2-40B4-BE49-F238E27FC236}">
                <a16:creationId xmlns:a16="http://schemas.microsoft.com/office/drawing/2014/main" id="{F0FD4C34-4EBE-41E2-8659-0F5DFDD38DC3}"/>
              </a:ext>
            </a:extLst>
          </p:cNvPr>
          <p:cNvSpPr/>
          <p:nvPr/>
        </p:nvSpPr>
        <p:spPr>
          <a:xfrm>
            <a:off x="3306654" y="3632728"/>
            <a:ext cx="487729" cy="49170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1" name="Diamond 5">
            <a:extLst>
              <a:ext uri="{FF2B5EF4-FFF2-40B4-BE49-F238E27FC236}">
                <a16:creationId xmlns:a16="http://schemas.microsoft.com/office/drawing/2014/main" id="{BB88BFFD-5B73-4F75-B595-7C4A7B8900D0}"/>
              </a:ext>
            </a:extLst>
          </p:cNvPr>
          <p:cNvSpPr/>
          <p:nvPr/>
        </p:nvSpPr>
        <p:spPr>
          <a:xfrm>
            <a:off x="4946260" y="3604908"/>
            <a:ext cx="445052" cy="446367"/>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Left Arrow 1">
            <a:extLst>
              <a:ext uri="{FF2B5EF4-FFF2-40B4-BE49-F238E27FC236}">
                <a16:creationId xmlns:a16="http://schemas.microsoft.com/office/drawing/2014/main" id="{552C291A-B654-4C07-8BF5-E356EC70D695}"/>
              </a:ext>
            </a:extLst>
          </p:cNvPr>
          <p:cNvSpPr>
            <a:spLocks noChangeAspect="1"/>
          </p:cNvSpPr>
          <p:nvPr/>
        </p:nvSpPr>
        <p:spPr>
          <a:xfrm>
            <a:off x="6500307" y="3597184"/>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Chord 14">
            <a:extLst>
              <a:ext uri="{FF2B5EF4-FFF2-40B4-BE49-F238E27FC236}">
                <a16:creationId xmlns:a16="http://schemas.microsoft.com/office/drawing/2014/main" id="{DAF6A4A0-BCD3-4345-9590-E39997692FE1}"/>
              </a:ext>
            </a:extLst>
          </p:cNvPr>
          <p:cNvSpPr/>
          <p:nvPr/>
        </p:nvSpPr>
        <p:spPr>
          <a:xfrm>
            <a:off x="8192265" y="3616631"/>
            <a:ext cx="389025" cy="490918"/>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Freeform: Shape 82">
            <a:extLst>
              <a:ext uri="{FF2B5EF4-FFF2-40B4-BE49-F238E27FC236}">
                <a16:creationId xmlns:a16="http://schemas.microsoft.com/office/drawing/2014/main" id="{7E423779-AD74-4CF2-8857-80C3E0E07C85}"/>
              </a:ext>
            </a:extLst>
          </p:cNvPr>
          <p:cNvSpPr/>
          <p:nvPr/>
        </p:nvSpPr>
        <p:spPr>
          <a:xfrm>
            <a:off x="9726934" y="3657557"/>
            <a:ext cx="557345" cy="368673"/>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bg1"/>
          </a:solidFill>
          <a:ln w="5254"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83927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84F2BC8-EB75-471A-880A-AE2F12675DD3}"/>
              </a:ext>
            </a:extLst>
          </p:cNvPr>
          <p:cNvSpPr txBox="1"/>
          <p:nvPr/>
        </p:nvSpPr>
        <p:spPr>
          <a:xfrm>
            <a:off x="465726" y="6388748"/>
            <a:ext cx="11331536" cy="338554"/>
          </a:xfrm>
          <a:prstGeom prst="rect">
            <a:avLst/>
          </a:prstGeom>
          <a:noFill/>
        </p:spPr>
        <p:txBody>
          <a:bodyPr wrap="square" rtlCol="0" anchor="ctr">
            <a:spAutoFit/>
          </a:bodyPr>
          <a:lstStyle/>
          <a:p>
            <a:pPr algn="ctr"/>
            <a:r>
              <a:rPr lang="en-US" altLang="ko-KR" sz="1600" b="1" dirty="0">
                <a:solidFill>
                  <a:schemeClr val="accent3"/>
                </a:solidFill>
                <a:cs typeface="Arial" pitchFamily="34" charset="0"/>
              </a:rPr>
              <a:t>The charts above calculated on average prices</a:t>
            </a:r>
            <a:endParaRPr lang="ko-KR" altLang="en-US" sz="1600" b="1" dirty="0">
              <a:solidFill>
                <a:schemeClr val="accent3"/>
              </a:solidFill>
              <a:cs typeface="Arial" pitchFamily="34" charset="0"/>
            </a:endParaRPr>
          </a:p>
        </p:txBody>
      </p:sp>
      <p:sp>
        <p:nvSpPr>
          <p:cNvPr id="14" name="Text Placeholder 1">
            <a:extLst>
              <a:ext uri="{FF2B5EF4-FFF2-40B4-BE49-F238E27FC236}">
                <a16:creationId xmlns:a16="http://schemas.microsoft.com/office/drawing/2014/main" id="{D2A5FD8D-085D-48AD-8562-ADFC4B65D4B5}"/>
              </a:ext>
            </a:extLst>
          </p:cNvPr>
          <p:cNvSpPr txBox="1">
            <a:spLocks/>
          </p:cNvSpPr>
          <p:nvPr/>
        </p:nvSpPr>
        <p:spPr>
          <a:xfrm>
            <a:off x="323529" y="339509"/>
            <a:ext cx="11573197" cy="724247"/>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Appendix B. ACF and PACF</a:t>
            </a:r>
          </a:p>
        </p:txBody>
      </p:sp>
      <p:pic>
        <p:nvPicPr>
          <p:cNvPr id="15" name="Рисунок 14" descr="Изображение выглядит как мост&#10;&#10;Автоматически созданное описание">
            <a:extLst>
              <a:ext uri="{FF2B5EF4-FFF2-40B4-BE49-F238E27FC236}">
                <a16:creationId xmlns:a16="http://schemas.microsoft.com/office/drawing/2014/main" id="{40504E1C-BF19-4B33-BC76-56ADB65A7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803" y="860768"/>
            <a:ext cx="9401543" cy="2776295"/>
          </a:xfrm>
          <a:prstGeom prst="rect">
            <a:avLst/>
          </a:prstGeom>
        </p:spPr>
      </p:pic>
      <p:pic>
        <p:nvPicPr>
          <p:cNvPr id="17" name="Рисунок 16">
            <a:extLst>
              <a:ext uri="{FF2B5EF4-FFF2-40B4-BE49-F238E27FC236}">
                <a16:creationId xmlns:a16="http://schemas.microsoft.com/office/drawing/2014/main" id="{6B2C4EBA-346C-452D-BF03-39303CF4C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20" y="3509156"/>
            <a:ext cx="9227426" cy="2777697"/>
          </a:xfrm>
          <a:prstGeom prst="rect">
            <a:avLst/>
          </a:prstGeom>
        </p:spPr>
      </p:pic>
    </p:spTree>
    <p:extLst>
      <p:ext uri="{BB962C8B-B14F-4D97-AF65-F5344CB8AC3E}">
        <p14:creationId xmlns:p14="http://schemas.microsoft.com/office/powerpoint/2010/main" val="2645265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84F2BC8-EB75-471A-880A-AE2F12675DD3}"/>
              </a:ext>
            </a:extLst>
          </p:cNvPr>
          <p:cNvSpPr txBox="1"/>
          <p:nvPr/>
        </p:nvSpPr>
        <p:spPr>
          <a:xfrm>
            <a:off x="444359" y="6097011"/>
            <a:ext cx="11331536" cy="338554"/>
          </a:xfrm>
          <a:prstGeom prst="rect">
            <a:avLst/>
          </a:prstGeom>
          <a:noFill/>
        </p:spPr>
        <p:txBody>
          <a:bodyPr wrap="square" rtlCol="0" anchor="ctr">
            <a:spAutoFit/>
          </a:bodyPr>
          <a:lstStyle/>
          <a:p>
            <a:pPr algn="ctr"/>
            <a:r>
              <a:rPr lang="en-US" altLang="ko-KR" sz="1600" b="1" dirty="0">
                <a:solidFill>
                  <a:schemeClr val="accent3"/>
                </a:solidFill>
                <a:cs typeface="Arial" pitchFamily="34" charset="0"/>
              </a:rPr>
              <a:t>The charts above calculated on average prices</a:t>
            </a:r>
            <a:endParaRPr lang="ko-KR" altLang="en-US" sz="1600" b="1" dirty="0">
              <a:solidFill>
                <a:schemeClr val="accent3"/>
              </a:solidFill>
              <a:cs typeface="Arial" pitchFamily="34" charset="0"/>
            </a:endParaRPr>
          </a:p>
        </p:txBody>
      </p:sp>
      <p:sp>
        <p:nvSpPr>
          <p:cNvPr id="14" name="Text Placeholder 1">
            <a:extLst>
              <a:ext uri="{FF2B5EF4-FFF2-40B4-BE49-F238E27FC236}">
                <a16:creationId xmlns:a16="http://schemas.microsoft.com/office/drawing/2014/main" id="{D2A5FD8D-085D-48AD-8562-ADFC4B65D4B5}"/>
              </a:ext>
            </a:extLst>
          </p:cNvPr>
          <p:cNvSpPr txBox="1">
            <a:spLocks/>
          </p:cNvSpPr>
          <p:nvPr/>
        </p:nvSpPr>
        <p:spPr>
          <a:xfrm>
            <a:off x="323529" y="339509"/>
            <a:ext cx="11573197" cy="724247"/>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Appendix C. Month vs Year</a:t>
            </a:r>
          </a:p>
        </p:txBody>
      </p:sp>
      <p:pic>
        <p:nvPicPr>
          <p:cNvPr id="3" name="Рисунок 2">
            <a:extLst>
              <a:ext uri="{FF2B5EF4-FFF2-40B4-BE49-F238E27FC236}">
                <a16:creationId xmlns:a16="http://schemas.microsoft.com/office/drawing/2014/main" id="{D80D35D0-A527-4B5B-B5A6-F4D6A7DE6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95" y="1142133"/>
            <a:ext cx="10759351" cy="4738179"/>
          </a:xfrm>
          <a:prstGeom prst="rect">
            <a:avLst/>
          </a:prstGeom>
        </p:spPr>
      </p:pic>
    </p:spTree>
    <p:extLst>
      <p:ext uri="{BB962C8B-B14F-4D97-AF65-F5344CB8AC3E}">
        <p14:creationId xmlns:p14="http://schemas.microsoft.com/office/powerpoint/2010/main" val="194564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84F2BC8-EB75-471A-880A-AE2F12675DD3}"/>
              </a:ext>
            </a:extLst>
          </p:cNvPr>
          <p:cNvSpPr txBox="1"/>
          <p:nvPr/>
        </p:nvSpPr>
        <p:spPr>
          <a:xfrm>
            <a:off x="465726" y="6388748"/>
            <a:ext cx="11331536" cy="338554"/>
          </a:xfrm>
          <a:prstGeom prst="rect">
            <a:avLst/>
          </a:prstGeom>
          <a:noFill/>
        </p:spPr>
        <p:txBody>
          <a:bodyPr wrap="square" rtlCol="0" anchor="ctr">
            <a:spAutoFit/>
          </a:bodyPr>
          <a:lstStyle/>
          <a:p>
            <a:pPr algn="ctr"/>
            <a:r>
              <a:rPr lang="en-US" altLang="ko-KR" sz="1600" b="1" dirty="0">
                <a:solidFill>
                  <a:schemeClr val="accent3"/>
                </a:solidFill>
                <a:cs typeface="Arial" pitchFamily="34" charset="0"/>
              </a:rPr>
              <a:t>The chart above calculated on average prices</a:t>
            </a:r>
            <a:endParaRPr lang="ko-KR" altLang="en-US" sz="1600" b="1" dirty="0">
              <a:solidFill>
                <a:schemeClr val="accent3"/>
              </a:solidFill>
              <a:cs typeface="Arial" pitchFamily="34" charset="0"/>
            </a:endParaRPr>
          </a:p>
        </p:txBody>
      </p:sp>
      <p:sp>
        <p:nvSpPr>
          <p:cNvPr id="14" name="Text Placeholder 1">
            <a:extLst>
              <a:ext uri="{FF2B5EF4-FFF2-40B4-BE49-F238E27FC236}">
                <a16:creationId xmlns:a16="http://schemas.microsoft.com/office/drawing/2014/main" id="{D2A5FD8D-085D-48AD-8562-ADFC4B65D4B5}"/>
              </a:ext>
            </a:extLst>
          </p:cNvPr>
          <p:cNvSpPr txBox="1">
            <a:spLocks/>
          </p:cNvSpPr>
          <p:nvPr/>
        </p:nvSpPr>
        <p:spPr>
          <a:xfrm>
            <a:off x="323529" y="339509"/>
            <a:ext cx="11573197" cy="724247"/>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Appendix D. Benchmark model and forecast</a:t>
            </a:r>
          </a:p>
        </p:txBody>
      </p:sp>
      <p:pic>
        <p:nvPicPr>
          <p:cNvPr id="3" name="Рисунок 2">
            <a:extLst>
              <a:ext uri="{FF2B5EF4-FFF2-40B4-BE49-F238E27FC236}">
                <a16:creationId xmlns:a16="http://schemas.microsoft.com/office/drawing/2014/main" id="{BCAB9505-DA97-42BF-ADD0-4F1EE6C98DFE}"/>
              </a:ext>
            </a:extLst>
          </p:cNvPr>
          <p:cNvPicPr>
            <a:picLocks noChangeAspect="1"/>
          </p:cNvPicPr>
          <p:nvPr/>
        </p:nvPicPr>
        <p:blipFill rotWithShape="1">
          <a:blip r:embed="rId3">
            <a:extLst>
              <a:ext uri="{28A0092B-C50C-407E-A947-70E740481C1C}">
                <a14:useLocalDpi xmlns:a14="http://schemas.microsoft.com/office/drawing/2010/main" val="0"/>
              </a:ext>
            </a:extLst>
          </a:blip>
          <a:srcRect l="52390" b="50864"/>
          <a:stretch/>
        </p:blipFill>
        <p:spPr>
          <a:xfrm>
            <a:off x="4045132" y="1273630"/>
            <a:ext cx="3562072" cy="2155370"/>
          </a:xfrm>
          <a:prstGeom prst="rect">
            <a:avLst/>
          </a:prstGeom>
        </p:spPr>
      </p:pic>
      <p:sp>
        <p:nvSpPr>
          <p:cNvPr id="19" name="Text Placeholder 27">
            <a:extLst>
              <a:ext uri="{FF2B5EF4-FFF2-40B4-BE49-F238E27FC236}">
                <a16:creationId xmlns:a16="http://schemas.microsoft.com/office/drawing/2014/main" id="{F39394B0-3690-4266-868B-AC92CC5DB367}"/>
              </a:ext>
            </a:extLst>
          </p:cNvPr>
          <p:cNvSpPr txBox="1">
            <a:spLocks/>
          </p:cNvSpPr>
          <p:nvPr/>
        </p:nvSpPr>
        <p:spPr>
          <a:xfrm>
            <a:off x="1060113" y="1377304"/>
            <a:ext cx="2767040" cy="1853576"/>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Best Model Params:</a:t>
            </a:r>
          </a:p>
          <a:p>
            <a:pPr marL="285750" indent="-285750">
              <a:buFont typeface="Arial" panose="020B0604020202020204" pitchFamily="34" charset="0"/>
              <a:buChar char="•"/>
            </a:pPr>
            <a:r>
              <a:rPr lang="en-US" altLang="ko-KR" sz="1600" b="0" dirty="0">
                <a:solidFill>
                  <a:schemeClr val="tx1">
                    <a:lumMod val="75000"/>
                    <a:lumOff val="25000"/>
                  </a:schemeClr>
                </a:solidFill>
              </a:rPr>
              <a:t>Data</a:t>
            </a:r>
            <a:r>
              <a:rPr lang="en-US" altLang="ko-KR" sz="1600" dirty="0">
                <a:solidFill>
                  <a:schemeClr val="tx1">
                    <a:lumMod val="75000"/>
                    <a:lumOff val="25000"/>
                  </a:schemeClr>
                </a:solidFill>
              </a:rPr>
              <a:t>: average price p.a.</a:t>
            </a:r>
          </a:p>
          <a:p>
            <a:pPr marL="285750" indent="-285750">
              <a:lnSpc>
                <a:spcPct val="150000"/>
              </a:lnSpc>
              <a:buFont typeface="Arial" panose="020B0604020202020204" pitchFamily="34" charset="0"/>
              <a:buChar char="•"/>
            </a:pPr>
            <a:r>
              <a:rPr lang="en-US" altLang="ko-KR" sz="1600" b="0" dirty="0">
                <a:solidFill>
                  <a:schemeClr val="tx1">
                    <a:lumMod val="75000"/>
                    <a:lumOff val="25000"/>
                  </a:schemeClr>
                </a:solidFill>
              </a:rPr>
              <a:t>pdq</a:t>
            </a:r>
            <a:r>
              <a:rPr lang="en-US" altLang="ko-KR" sz="1600" dirty="0">
                <a:solidFill>
                  <a:schemeClr val="tx1">
                    <a:lumMod val="75000"/>
                    <a:lumOff val="25000"/>
                  </a:schemeClr>
                </a:solidFill>
              </a:rPr>
              <a:t>: (0,1,1)</a:t>
            </a:r>
          </a:p>
          <a:p>
            <a:pPr marL="285750" indent="-285750">
              <a:lnSpc>
                <a:spcPct val="150000"/>
              </a:lnSpc>
              <a:buFont typeface="Arial" panose="020B0604020202020204" pitchFamily="34" charset="0"/>
              <a:buChar char="•"/>
            </a:pPr>
            <a:r>
              <a:rPr lang="en-US" altLang="ko-KR" sz="1600" b="0" dirty="0">
                <a:solidFill>
                  <a:schemeClr val="tx1">
                    <a:lumMod val="75000"/>
                    <a:lumOff val="25000"/>
                  </a:schemeClr>
                </a:solidFill>
              </a:rPr>
              <a:t>PDQs</a:t>
            </a:r>
            <a:r>
              <a:rPr lang="en-US" altLang="ko-KR" sz="1600" dirty="0">
                <a:solidFill>
                  <a:schemeClr val="tx1">
                    <a:lumMod val="75000"/>
                    <a:lumOff val="25000"/>
                  </a:schemeClr>
                </a:solidFill>
              </a:rPr>
              <a:t>: (0,1,1,1)</a:t>
            </a:r>
          </a:p>
          <a:p>
            <a:pPr marL="285750" indent="-285750">
              <a:lnSpc>
                <a:spcPct val="150000"/>
              </a:lnSpc>
              <a:buFont typeface="Arial" panose="020B0604020202020204" pitchFamily="34" charset="0"/>
              <a:buChar char="•"/>
            </a:pPr>
            <a:r>
              <a:rPr lang="en-US" altLang="ko-KR" sz="1600" b="0" dirty="0">
                <a:solidFill>
                  <a:schemeClr val="tx1">
                    <a:lumMod val="75000"/>
                    <a:lumOff val="25000"/>
                  </a:schemeClr>
                </a:solidFill>
              </a:rPr>
              <a:t>AIC</a:t>
            </a:r>
            <a:r>
              <a:rPr lang="en-US" altLang="ko-KR" sz="1600" dirty="0">
                <a:solidFill>
                  <a:schemeClr val="tx1">
                    <a:lumMod val="75000"/>
                    <a:lumOff val="25000"/>
                  </a:schemeClr>
                </a:solidFill>
              </a:rPr>
              <a:t>: 376</a:t>
            </a:r>
          </a:p>
        </p:txBody>
      </p:sp>
      <p:sp>
        <p:nvSpPr>
          <p:cNvPr id="20" name="Text Placeholder 27">
            <a:extLst>
              <a:ext uri="{FF2B5EF4-FFF2-40B4-BE49-F238E27FC236}">
                <a16:creationId xmlns:a16="http://schemas.microsoft.com/office/drawing/2014/main" id="{70C75007-A705-47D0-9E2B-2269E9F8A26F}"/>
              </a:ext>
            </a:extLst>
          </p:cNvPr>
          <p:cNvSpPr txBox="1">
            <a:spLocks/>
          </p:cNvSpPr>
          <p:nvPr/>
        </p:nvSpPr>
        <p:spPr>
          <a:xfrm>
            <a:off x="8201142" y="1116047"/>
            <a:ext cx="3424802" cy="1853576"/>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Residual params and Validation:</a:t>
            </a:r>
          </a:p>
          <a:p>
            <a:pPr marL="285750" indent="-285750">
              <a:buFont typeface="Arial" panose="020B0604020202020204" pitchFamily="34" charset="0"/>
              <a:buChar char="•"/>
            </a:pPr>
            <a:r>
              <a:rPr lang="en-US" altLang="ko-KR" sz="1600" b="0" dirty="0">
                <a:solidFill>
                  <a:schemeClr val="tx1">
                    <a:lumMod val="75000"/>
                    <a:lumOff val="25000"/>
                  </a:schemeClr>
                </a:solidFill>
              </a:rPr>
              <a:t>P-values</a:t>
            </a:r>
            <a:r>
              <a:rPr lang="en-US" altLang="ko-KR" sz="1600" dirty="0">
                <a:solidFill>
                  <a:schemeClr val="tx1">
                    <a:lumMod val="75000"/>
                    <a:lumOff val="25000"/>
                  </a:schemeClr>
                </a:solidFill>
              </a:rPr>
              <a:t>: less than 1%</a:t>
            </a:r>
          </a:p>
          <a:p>
            <a:pPr marL="285750" indent="-285750">
              <a:lnSpc>
                <a:spcPct val="150000"/>
              </a:lnSpc>
              <a:buFont typeface="Arial" panose="020B0604020202020204" pitchFamily="34" charset="0"/>
              <a:buChar char="•"/>
            </a:pPr>
            <a:r>
              <a:rPr lang="en-US" altLang="ko-KR" sz="1600" b="0" dirty="0">
                <a:solidFill>
                  <a:schemeClr val="tx1">
                    <a:lumMod val="75000"/>
                    <a:lumOff val="25000"/>
                  </a:schemeClr>
                </a:solidFill>
              </a:rPr>
              <a:t>Skew</a:t>
            </a:r>
            <a:r>
              <a:rPr lang="en-US" altLang="ko-KR" sz="1600" dirty="0">
                <a:solidFill>
                  <a:schemeClr val="tx1">
                    <a:lumMod val="75000"/>
                    <a:lumOff val="25000"/>
                  </a:schemeClr>
                </a:solidFill>
              </a:rPr>
              <a:t>: -0.03</a:t>
            </a:r>
          </a:p>
          <a:p>
            <a:pPr marL="285750" indent="-285750">
              <a:lnSpc>
                <a:spcPct val="150000"/>
              </a:lnSpc>
              <a:buFont typeface="Arial" panose="020B0604020202020204" pitchFamily="34" charset="0"/>
              <a:buChar char="•"/>
            </a:pPr>
            <a:r>
              <a:rPr lang="en-US" altLang="ko-KR" sz="1600" b="0" dirty="0">
                <a:solidFill>
                  <a:schemeClr val="tx1">
                    <a:lumMod val="75000"/>
                    <a:lumOff val="25000"/>
                  </a:schemeClr>
                </a:solidFill>
              </a:rPr>
              <a:t>Kurtosis</a:t>
            </a:r>
            <a:r>
              <a:rPr lang="en-US" altLang="ko-KR" sz="1600" dirty="0">
                <a:solidFill>
                  <a:schemeClr val="tx1">
                    <a:lumMod val="75000"/>
                    <a:lumOff val="25000"/>
                  </a:schemeClr>
                </a:solidFill>
              </a:rPr>
              <a:t>: 2.56</a:t>
            </a:r>
          </a:p>
        </p:txBody>
      </p:sp>
      <p:pic>
        <p:nvPicPr>
          <p:cNvPr id="5" name="Рисунок 4">
            <a:extLst>
              <a:ext uri="{FF2B5EF4-FFF2-40B4-BE49-F238E27FC236}">
                <a16:creationId xmlns:a16="http://schemas.microsoft.com/office/drawing/2014/main" id="{4387AC28-1F61-48BD-8E4A-A0F46C367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3497040"/>
            <a:ext cx="10833465" cy="2891708"/>
          </a:xfrm>
          <a:prstGeom prst="rect">
            <a:avLst/>
          </a:prstGeom>
        </p:spPr>
      </p:pic>
    </p:spTree>
    <p:extLst>
      <p:ext uri="{BB962C8B-B14F-4D97-AF65-F5344CB8AC3E}">
        <p14:creationId xmlns:p14="http://schemas.microsoft.com/office/powerpoint/2010/main" val="85856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Zillow Real Estate Price Dataset</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514987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349D49-0952-42B0-BA28-C715128C0EF7}"/>
              </a:ext>
            </a:extLst>
          </p:cNvPr>
          <p:cNvSpPr txBox="1"/>
          <p:nvPr/>
        </p:nvSpPr>
        <p:spPr>
          <a:xfrm>
            <a:off x="1508535" y="5555988"/>
            <a:ext cx="1335517"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1996-04</a:t>
            </a:r>
            <a:endParaRPr lang="ko-KR" altLang="en-US" sz="2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89ECC13-6105-4C8C-A418-6C1469B1D599}"/>
              </a:ext>
            </a:extLst>
          </p:cNvPr>
          <p:cNvSpPr txBox="1"/>
          <p:nvPr/>
        </p:nvSpPr>
        <p:spPr>
          <a:xfrm>
            <a:off x="4329044" y="5563977"/>
            <a:ext cx="3403534"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in total 265 months</a:t>
            </a:r>
            <a:endParaRPr lang="ko-KR" altLang="en-US" sz="2400" b="1" dirty="0">
              <a:solidFill>
                <a:schemeClr val="tx1">
                  <a:lumMod val="75000"/>
                  <a:lumOff val="25000"/>
                </a:schemeClr>
              </a:solidFill>
              <a:cs typeface="Arial" pitchFamily="34" charset="0"/>
            </a:endParaRPr>
          </a:p>
        </p:txBody>
      </p:sp>
      <p:grpSp>
        <p:nvGrpSpPr>
          <p:cNvPr id="4" name="Группа 3">
            <a:extLst>
              <a:ext uri="{FF2B5EF4-FFF2-40B4-BE49-F238E27FC236}">
                <a16:creationId xmlns:a16="http://schemas.microsoft.com/office/drawing/2014/main" id="{52200219-106F-4EEF-BC1D-FF0FB34F6EC5}"/>
              </a:ext>
            </a:extLst>
          </p:cNvPr>
          <p:cNvGrpSpPr/>
          <p:nvPr/>
        </p:nvGrpSpPr>
        <p:grpSpPr>
          <a:xfrm>
            <a:off x="1962187" y="4943560"/>
            <a:ext cx="432048" cy="432048"/>
            <a:chOff x="3583782" y="4919532"/>
            <a:chExt cx="432048" cy="432048"/>
          </a:xfrm>
        </p:grpSpPr>
        <p:sp>
          <p:nvSpPr>
            <p:cNvPr id="13" name="Oval 12">
              <a:extLst>
                <a:ext uri="{FF2B5EF4-FFF2-40B4-BE49-F238E27FC236}">
                  <a16:creationId xmlns:a16="http://schemas.microsoft.com/office/drawing/2014/main" id="{C6DEDF2E-9E6C-4F21-A453-CDC23AA147B3}"/>
                </a:ext>
              </a:extLst>
            </p:cNvPr>
            <p:cNvSpPr/>
            <p:nvPr/>
          </p:nvSpPr>
          <p:spPr>
            <a:xfrm rot="18900000">
              <a:off x="3583782" y="491953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grpSp>
        <p:nvGrpSpPr>
          <p:cNvPr id="5" name="Группа 4">
            <a:extLst>
              <a:ext uri="{FF2B5EF4-FFF2-40B4-BE49-F238E27FC236}">
                <a16:creationId xmlns:a16="http://schemas.microsoft.com/office/drawing/2014/main" id="{23157D94-356F-4A44-92A8-979DC4F4FB0E}"/>
              </a:ext>
            </a:extLst>
          </p:cNvPr>
          <p:cNvGrpSpPr/>
          <p:nvPr/>
        </p:nvGrpSpPr>
        <p:grpSpPr>
          <a:xfrm>
            <a:off x="5816704" y="4933851"/>
            <a:ext cx="432048" cy="432048"/>
            <a:chOff x="5874480" y="4919532"/>
            <a:chExt cx="432048" cy="432048"/>
          </a:xfrm>
        </p:grpSpPr>
        <p:sp>
          <p:nvSpPr>
            <p:cNvPr id="17" name="Oval 16">
              <a:extLst>
                <a:ext uri="{FF2B5EF4-FFF2-40B4-BE49-F238E27FC236}">
                  <a16:creationId xmlns:a16="http://schemas.microsoft.com/office/drawing/2014/main" id="{6A15BF5D-805B-42FC-B94C-AE963FB34467}"/>
                </a:ext>
              </a:extLst>
            </p:cNvPr>
            <p:cNvSpPr/>
            <p:nvPr/>
          </p:nvSpPr>
          <p:spPr>
            <a:xfrm rot="18900000">
              <a:off x="5874480" y="491953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22" name="TextBox 21">
            <a:extLst>
              <a:ext uri="{FF2B5EF4-FFF2-40B4-BE49-F238E27FC236}">
                <a16:creationId xmlns:a16="http://schemas.microsoft.com/office/drawing/2014/main" id="{52454C18-7E4D-4AC0-880B-6B1E185460AA}"/>
              </a:ext>
            </a:extLst>
          </p:cNvPr>
          <p:cNvSpPr txBox="1"/>
          <p:nvPr/>
        </p:nvSpPr>
        <p:spPr>
          <a:xfrm>
            <a:off x="9575801" y="5581695"/>
            <a:ext cx="1542418"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2018-04</a:t>
            </a:r>
            <a:endParaRPr lang="ko-KR" altLang="en-US" sz="2400" b="1" dirty="0">
              <a:solidFill>
                <a:schemeClr val="tx1">
                  <a:lumMod val="75000"/>
                  <a:lumOff val="25000"/>
                </a:schemeClr>
              </a:solidFill>
              <a:cs typeface="Arial" pitchFamily="34" charset="0"/>
            </a:endParaRPr>
          </a:p>
        </p:txBody>
      </p:sp>
      <p:grpSp>
        <p:nvGrpSpPr>
          <p:cNvPr id="6" name="Группа 5">
            <a:extLst>
              <a:ext uri="{FF2B5EF4-FFF2-40B4-BE49-F238E27FC236}">
                <a16:creationId xmlns:a16="http://schemas.microsoft.com/office/drawing/2014/main" id="{E7B502EE-4834-40F3-814C-361309C35902}"/>
              </a:ext>
            </a:extLst>
          </p:cNvPr>
          <p:cNvGrpSpPr/>
          <p:nvPr/>
        </p:nvGrpSpPr>
        <p:grpSpPr>
          <a:xfrm>
            <a:off x="10103270" y="4939327"/>
            <a:ext cx="432048" cy="432048"/>
            <a:chOff x="8165178" y="4919532"/>
            <a:chExt cx="432048" cy="432048"/>
          </a:xfrm>
        </p:grpSpPr>
        <p:sp>
          <p:nvSpPr>
            <p:cNvPr id="21" name="Oval 20">
              <a:extLst>
                <a:ext uri="{FF2B5EF4-FFF2-40B4-BE49-F238E27FC236}">
                  <a16:creationId xmlns:a16="http://schemas.microsoft.com/office/drawing/2014/main" id="{3B610108-9811-4D95-9C85-158323661C89}"/>
                </a:ext>
              </a:extLst>
            </p:cNvPr>
            <p:cNvSpPr/>
            <p:nvPr/>
          </p:nvSpPr>
          <p:spPr>
            <a:xfrm rot="18900000">
              <a:off x="8165178" y="491953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28" name="Rounded Rectangle 51">
            <a:extLst>
              <a:ext uri="{FF2B5EF4-FFF2-40B4-BE49-F238E27FC236}">
                <a16:creationId xmlns:a16="http://schemas.microsoft.com/office/drawing/2014/main" id="{8F5BA0AF-A72E-4256-BE4D-8FBDB152EE59}"/>
              </a:ext>
            </a:extLst>
          </p:cNvPr>
          <p:cNvSpPr/>
          <p:nvPr/>
        </p:nvSpPr>
        <p:spPr>
          <a:xfrm>
            <a:off x="904143" y="2535934"/>
            <a:ext cx="3637565" cy="729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TextBox 34">
            <a:extLst>
              <a:ext uri="{FF2B5EF4-FFF2-40B4-BE49-F238E27FC236}">
                <a16:creationId xmlns:a16="http://schemas.microsoft.com/office/drawing/2014/main" id="{F1F69C21-29A0-4CB2-848C-4FE19C8DDB3C}"/>
              </a:ext>
            </a:extLst>
          </p:cNvPr>
          <p:cNvSpPr txBox="1"/>
          <p:nvPr/>
        </p:nvSpPr>
        <p:spPr>
          <a:xfrm>
            <a:off x="1383581" y="1963546"/>
            <a:ext cx="2331742" cy="369332"/>
          </a:xfrm>
          <a:prstGeom prst="rect">
            <a:avLst/>
          </a:prstGeom>
          <a:noFill/>
        </p:spPr>
        <p:txBody>
          <a:bodyPr wrap="square" lIns="108000" rIns="108000" rtlCol="0">
            <a:spAutoFit/>
          </a:bodyPr>
          <a:lstStyle/>
          <a:p>
            <a:pPr algn="ctr"/>
            <a:r>
              <a:rPr lang="en-US" altLang="ko-KR" b="1" dirty="0">
                <a:solidFill>
                  <a:schemeClr val="tx1">
                    <a:lumMod val="75000"/>
                    <a:lumOff val="25000"/>
                  </a:schemeClr>
                </a:solidFill>
                <a:cs typeface="Arial" pitchFamily="34" charset="0"/>
              </a:rPr>
              <a:t># of price indices</a:t>
            </a:r>
            <a:endParaRPr lang="ko-KR" altLang="en-US"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F636F279-C1A5-4FF6-BA28-6BECD46C501D}"/>
              </a:ext>
            </a:extLst>
          </p:cNvPr>
          <p:cNvSpPr txBox="1"/>
          <p:nvPr/>
        </p:nvSpPr>
        <p:spPr>
          <a:xfrm>
            <a:off x="826843" y="2769130"/>
            <a:ext cx="3842523" cy="830997"/>
          </a:xfrm>
          <a:prstGeom prst="rect">
            <a:avLst/>
          </a:prstGeom>
          <a:noFill/>
        </p:spPr>
        <p:txBody>
          <a:bodyPr wrap="square" lIns="108000" rIns="108000" rtlCol="0">
            <a:spAutoFit/>
          </a:bodyPr>
          <a:lstStyle/>
          <a:p>
            <a:r>
              <a:rPr lang="en-US" altLang="ko-KR" sz="1600" b="1" dirty="0">
                <a:solidFill>
                  <a:schemeClr val="tx1">
                    <a:lumMod val="75000"/>
                    <a:lumOff val="25000"/>
                  </a:schemeClr>
                </a:solidFill>
                <a:cs typeface="Arial" pitchFamily="34" charset="0"/>
              </a:rPr>
              <a:t>~ 14 723 Region monthly price values</a:t>
            </a:r>
          </a:p>
          <a:p>
            <a:endParaRPr lang="en-US" altLang="ko-KR" sz="1600" b="1" dirty="0">
              <a:solidFill>
                <a:schemeClr val="tx1">
                  <a:lumMod val="75000"/>
                  <a:lumOff val="25000"/>
                </a:schemeClr>
              </a:solidFill>
              <a:cs typeface="Arial" pitchFamily="34" charset="0"/>
            </a:endParaRPr>
          </a:p>
          <a:p>
            <a:r>
              <a:rPr lang="en-US" altLang="ko-KR" sz="1600" b="1" dirty="0">
                <a:solidFill>
                  <a:schemeClr val="tx1">
                    <a:lumMod val="75000"/>
                    <a:lumOff val="25000"/>
                  </a:schemeClr>
                </a:solidFill>
                <a:cs typeface="Arial" pitchFamily="34" charset="0"/>
              </a:rPr>
              <a:t>from 1996-04 to 2018-04</a:t>
            </a:r>
          </a:p>
        </p:txBody>
      </p:sp>
      <p:sp>
        <p:nvSpPr>
          <p:cNvPr id="54" name="TextBox 53">
            <a:extLst>
              <a:ext uri="{FF2B5EF4-FFF2-40B4-BE49-F238E27FC236}">
                <a16:creationId xmlns:a16="http://schemas.microsoft.com/office/drawing/2014/main" id="{171B2915-EB25-4152-B3FE-B327A1A3E622}"/>
              </a:ext>
            </a:extLst>
          </p:cNvPr>
          <p:cNvSpPr txBox="1"/>
          <p:nvPr/>
        </p:nvSpPr>
        <p:spPr>
          <a:xfrm>
            <a:off x="6768381" y="2006807"/>
            <a:ext cx="2331742" cy="369332"/>
          </a:xfrm>
          <a:prstGeom prst="rect">
            <a:avLst/>
          </a:prstGeom>
          <a:noFill/>
        </p:spPr>
        <p:txBody>
          <a:bodyPr wrap="square" lIns="108000" rIns="108000" rtlCol="0">
            <a:spAutoFit/>
          </a:bodyPr>
          <a:lstStyle/>
          <a:p>
            <a:pPr algn="ctr"/>
            <a:r>
              <a:rPr lang="en-US" altLang="ko-KR" b="1" dirty="0">
                <a:solidFill>
                  <a:schemeClr val="tx1">
                    <a:lumMod val="75000"/>
                    <a:lumOff val="25000"/>
                  </a:schemeClr>
                </a:solidFill>
                <a:cs typeface="Arial" pitchFamily="34" charset="0"/>
              </a:rPr>
              <a:t>Hierarchy</a:t>
            </a:r>
            <a:endParaRPr lang="ko-KR" altLang="en-US" b="1" dirty="0">
              <a:solidFill>
                <a:schemeClr val="tx1">
                  <a:lumMod val="75000"/>
                  <a:lumOff val="25000"/>
                </a:schemeClr>
              </a:solidFill>
              <a:cs typeface="Arial" pitchFamily="34" charset="0"/>
            </a:endParaRPr>
          </a:p>
        </p:txBody>
      </p:sp>
      <p:sp>
        <p:nvSpPr>
          <p:cNvPr id="55" name="Rounded Rectangle 51">
            <a:extLst>
              <a:ext uri="{FF2B5EF4-FFF2-40B4-BE49-F238E27FC236}">
                <a16:creationId xmlns:a16="http://schemas.microsoft.com/office/drawing/2014/main" id="{C9D46F04-3EDE-4868-BC40-4D58F4AFC81D}"/>
              </a:ext>
            </a:extLst>
          </p:cNvPr>
          <p:cNvSpPr/>
          <p:nvPr/>
        </p:nvSpPr>
        <p:spPr>
          <a:xfrm>
            <a:off x="6187343" y="2529979"/>
            <a:ext cx="3637565" cy="729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6" name="TextBox 55">
            <a:extLst>
              <a:ext uri="{FF2B5EF4-FFF2-40B4-BE49-F238E27FC236}">
                <a16:creationId xmlns:a16="http://schemas.microsoft.com/office/drawing/2014/main" id="{9F7A5047-E09B-4027-82BE-D806181552FB}"/>
              </a:ext>
            </a:extLst>
          </p:cNvPr>
          <p:cNvSpPr txBox="1"/>
          <p:nvPr/>
        </p:nvSpPr>
        <p:spPr>
          <a:xfrm>
            <a:off x="6187343" y="2769130"/>
            <a:ext cx="2888067" cy="1815882"/>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 7 554 cities</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 1 212 Counties</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 702 Metropolitans</a:t>
            </a:r>
          </a:p>
          <a:p>
            <a:endParaRPr lang="en-US" altLang="ko-KR" sz="1600"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sz="1600" b="1" dirty="0">
                <a:solidFill>
                  <a:schemeClr val="tx1">
                    <a:lumMod val="75000"/>
                    <a:lumOff val="25000"/>
                  </a:schemeClr>
                </a:solidFill>
                <a:cs typeface="Arial" pitchFamily="34" charset="0"/>
              </a:rPr>
              <a:t> 51 State</a:t>
            </a:r>
          </a:p>
        </p:txBody>
      </p:sp>
    </p:spTree>
    <p:extLst>
      <p:ext uri="{BB962C8B-B14F-4D97-AF65-F5344CB8AC3E}">
        <p14:creationId xmlns:p14="http://schemas.microsoft.com/office/powerpoint/2010/main" val="338571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2BDC42-E2D0-48E4-BEDF-91BA3D5F8731}"/>
              </a:ext>
            </a:extLst>
          </p:cNvPr>
          <p:cNvSpPr txBox="1"/>
          <p:nvPr/>
        </p:nvSpPr>
        <p:spPr>
          <a:xfrm>
            <a:off x="6198316" y="1501450"/>
            <a:ext cx="5049651" cy="954107"/>
          </a:xfrm>
          <a:prstGeom prst="rect">
            <a:avLst/>
          </a:prstGeom>
          <a:noFill/>
        </p:spPr>
        <p:txBody>
          <a:bodyPr wrap="square" rtlCol="0" anchor="ctr">
            <a:spAutoFit/>
          </a:bodyPr>
          <a:lstStyle/>
          <a:p>
            <a:r>
              <a:rPr lang="en-US" sz="2800" b="1" dirty="0"/>
              <a:t>What are the top 5 best </a:t>
            </a:r>
            <a:r>
              <a:rPr lang="en-US" sz="2800" b="1" dirty="0" err="1"/>
              <a:t>zipcodes</a:t>
            </a:r>
            <a:r>
              <a:rPr lang="en-US" sz="2800" b="1" dirty="0"/>
              <a:t> for us to invest in?</a:t>
            </a:r>
            <a:endParaRPr lang="en-GB" altLang="ko-KR" sz="2800" b="1" dirty="0">
              <a:solidFill>
                <a:schemeClr val="tx1"/>
              </a:solidFill>
              <a:cs typeface="Arial" pitchFamily="34" charset="0"/>
            </a:endParaRPr>
          </a:p>
        </p:txBody>
      </p:sp>
      <p:sp>
        <p:nvSpPr>
          <p:cNvPr id="6" name="자유형: 도형 13">
            <a:extLst>
              <a:ext uri="{FF2B5EF4-FFF2-40B4-BE49-F238E27FC236}">
                <a16:creationId xmlns:a16="http://schemas.microsoft.com/office/drawing/2014/main" id="{AC4EE024-F8AD-4E09-9EAB-60431AD940A6}"/>
              </a:ext>
            </a:extLst>
          </p:cNvPr>
          <p:cNvSpPr/>
          <p:nvPr/>
        </p:nvSpPr>
        <p:spPr>
          <a:xfrm>
            <a:off x="5507569" y="1469327"/>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4" name="Рисунок 13" descr="Изображение выглядит как здание, гора, арка, мужчина&#10;&#10;Автоматически созданное описание">
            <a:extLst>
              <a:ext uri="{FF2B5EF4-FFF2-40B4-BE49-F238E27FC236}">
                <a16:creationId xmlns:a16="http://schemas.microsoft.com/office/drawing/2014/main" id="{1A13CD3C-5958-4466-8764-ACE9D129A71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920" r="15920"/>
          <a:stretch>
            <a:fillRect/>
          </a:stretch>
        </p:blipFill>
        <p:spPr/>
      </p:pic>
      <p:sp>
        <p:nvSpPr>
          <p:cNvPr id="7" name="Text Placeholder 1">
            <a:extLst>
              <a:ext uri="{FF2B5EF4-FFF2-40B4-BE49-F238E27FC236}">
                <a16:creationId xmlns:a16="http://schemas.microsoft.com/office/drawing/2014/main" id="{C87769E4-0F55-4D54-BA44-1BCAF53808D1}"/>
              </a:ext>
            </a:extLst>
          </p:cNvPr>
          <p:cNvSpPr txBox="1">
            <a:spLocks/>
          </p:cNvSpPr>
          <p:nvPr/>
        </p:nvSpPr>
        <p:spPr>
          <a:xfrm>
            <a:off x="309401" y="149009"/>
            <a:ext cx="11573197" cy="724247"/>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dirty="0">
                <a:latin typeface="+mj-lt"/>
              </a:rPr>
              <a:t>Key Questions</a:t>
            </a:r>
          </a:p>
        </p:txBody>
      </p:sp>
      <p:sp>
        <p:nvSpPr>
          <p:cNvPr id="8" name="자유형: 도형 13">
            <a:extLst>
              <a:ext uri="{FF2B5EF4-FFF2-40B4-BE49-F238E27FC236}">
                <a16:creationId xmlns:a16="http://schemas.microsoft.com/office/drawing/2014/main" id="{DAED2FAE-3271-447F-8B43-7EC9913EE056}"/>
              </a:ext>
            </a:extLst>
          </p:cNvPr>
          <p:cNvSpPr/>
          <p:nvPr/>
        </p:nvSpPr>
        <p:spPr>
          <a:xfrm rot="10800000">
            <a:off x="11198525" y="2013543"/>
            <a:ext cx="588430" cy="544215"/>
          </a:xfrm>
          <a:custGeom>
            <a:avLst/>
            <a:gdLst/>
            <a:ahLst/>
            <a:cxnLst/>
            <a:rect l="l" t="t" r="r" b="b"/>
            <a:pathLst>
              <a:path w="282415" h="261194">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9F075070-97CD-48BB-9141-44FB821CB822}"/>
              </a:ext>
            </a:extLst>
          </p:cNvPr>
          <p:cNvSpPr txBox="1"/>
          <p:nvPr/>
        </p:nvSpPr>
        <p:spPr>
          <a:xfrm>
            <a:off x="7601596" y="2967649"/>
            <a:ext cx="3646371" cy="2585323"/>
          </a:xfrm>
          <a:prstGeom prst="rect">
            <a:avLst/>
          </a:prstGeom>
          <a:noFill/>
        </p:spPr>
        <p:txBody>
          <a:bodyPr wrap="square" lIns="108000" rIns="108000" rtlCol="0">
            <a:spAutoFit/>
          </a:bodyPr>
          <a:lstStyle/>
          <a:p>
            <a:r>
              <a:rPr lang="en-US" altLang="ko-KR" b="1" dirty="0">
                <a:solidFill>
                  <a:schemeClr val="tx1">
                    <a:lumMod val="75000"/>
                    <a:lumOff val="25000"/>
                  </a:schemeClr>
                </a:solidFill>
                <a:cs typeface="Arial" pitchFamily="34" charset="0"/>
              </a:rPr>
              <a:t>Key aspects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Profit metrics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Risk metrics</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Profit and Risk trade-off</a:t>
            </a:r>
          </a:p>
          <a:p>
            <a:endParaRPr lang="en-US"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altLang="ko-KR" b="1" dirty="0">
                <a:solidFill>
                  <a:schemeClr val="tx1">
                    <a:lumMod val="75000"/>
                    <a:lumOff val="25000"/>
                  </a:schemeClr>
                </a:solidFill>
                <a:cs typeface="Arial" pitchFamily="34" charset="0"/>
              </a:rPr>
              <a:t>Forecast period</a:t>
            </a:r>
          </a:p>
        </p:txBody>
      </p:sp>
    </p:spTree>
    <p:extLst>
      <p:ext uri="{BB962C8B-B14F-4D97-AF65-F5344CB8AC3E}">
        <p14:creationId xmlns:p14="http://schemas.microsoft.com/office/powerpoint/2010/main" val="128419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Box 272">
            <a:extLst>
              <a:ext uri="{FF2B5EF4-FFF2-40B4-BE49-F238E27FC236}">
                <a16:creationId xmlns:a16="http://schemas.microsoft.com/office/drawing/2014/main" id="{2F20437E-564F-4C23-9CF2-6977DC7C3BD9}"/>
              </a:ext>
            </a:extLst>
          </p:cNvPr>
          <p:cNvSpPr txBox="1"/>
          <p:nvPr/>
        </p:nvSpPr>
        <p:spPr>
          <a:xfrm>
            <a:off x="8576733" y="1126474"/>
            <a:ext cx="3268134" cy="2308324"/>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chemeClr val="accent3"/>
                </a:solidFill>
                <a:cs typeface="Arial" pitchFamily="34" charset="0"/>
              </a:rPr>
              <a:t>Global cycles (15+ years)</a:t>
            </a:r>
          </a:p>
          <a:p>
            <a:pPr marL="285750" indent="-285750">
              <a:buFont typeface="Arial" panose="020B0604020202020204" pitchFamily="34" charset="0"/>
              <a:buChar char="•"/>
            </a:pPr>
            <a:endParaRPr lang="en-US" altLang="ko-KR" dirty="0">
              <a:solidFill>
                <a:schemeClr val="accent3"/>
              </a:solidFill>
              <a:cs typeface="Arial" pitchFamily="34" charset="0"/>
            </a:endParaRPr>
          </a:p>
          <a:p>
            <a:pPr marL="285750" indent="-285750">
              <a:buFont typeface="Arial" panose="020B0604020202020204" pitchFamily="34" charset="0"/>
              <a:buChar char="•"/>
            </a:pPr>
            <a:r>
              <a:rPr lang="en-US" altLang="ko-KR" dirty="0">
                <a:solidFill>
                  <a:schemeClr val="accent3"/>
                </a:solidFill>
                <a:cs typeface="Arial" pitchFamily="34" charset="0"/>
              </a:rPr>
              <a:t>No significant intra-year fluctuations</a:t>
            </a:r>
          </a:p>
          <a:p>
            <a:pPr marL="285750" indent="-285750">
              <a:buFont typeface="Arial" panose="020B0604020202020204" pitchFamily="34" charset="0"/>
              <a:buChar char="•"/>
            </a:pPr>
            <a:endParaRPr lang="en-US" altLang="ko-KR" dirty="0">
              <a:solidFill>
                <a:schemeClr val="accent3"/>
              </a:solidFill>
              <a:cs typeface="Arial" pitchFamily="34" charset="0"/>
            </a:endParaRPr>
          </a:p>
          <a:p>
            <a:pPr marL="285750" indent="-285750">
              <a:buFont typeface="Arial" panose="020B0604020202020204" pitchFamily="34" charset="0"/>
              <a:buChar char="•"/>
            </a:pPr>
            <a:r>
              <a:rPr lang="en-US" altLang="ko-KR">
                <a:solidFill>
                  <a:schemeClr val="accent3"/>
                </a:solidFill>
                <a:cs typeface="Arial" pitchFamily="34" charset="0"/>
              </a:rPr>
              <a:t>Some intra-year seasonality </a:t>
            </a:r>
            <a:r>
              <a:rPr lang="en-US" altLang="ko-KR" dirty="0">
                <a:solidFill>
                  <a:schemeClr val="accent3"/>
                </a:solidFill>
                <a:cs typeface="Arial" pitchFamily="34" charset="0"/>
              </a:rPr>
              <a:t>on price changes</a:t>
            </a:r>
          </a:p>
        </p:txBody>
      </p:sp>
      <p:sp>
        <p:nvSpPr>
          <p:cNvPr id="274" name="Text Placeholder 273">
            <a:extLst>
              <a:ext uri="{FF2B5EF4-FFF2-40B4-BE49-F238E27FC236}">
                <a16:creationId xmlns:a16="http://schemas.microsoft.com/office/drawing/2014/main" id="{7479C559-249F-4BFD-858E-BFD01B4939B0}"/>
              </a:ext>
            </a:extLst>
          </p:cNvPr>
          <p:cNvSpPr>
            <a:spLocks noGrp="1"/>
          </p:cNvSpPr>
          <p:nvPr>
            <p:ph type="body" sz="quarter" idx="10"/>
          </p:nvPr>
        </p:nvSpPr>
        <p:spPr>
          <a:xfrm>
            <a:off x="322847" y="158141"/>
            <a:ext cx="11573197" cy="724247"/>
          </a:xfrm>
        </p:spPr>
        <p:txBody>
          <a:bodyPr/>
          <a:lstStyle/>
          <a:p>
            <a:r>
              <a:rPr lang="en-US" sz="5000" dirty="0"/>
              <a:t>Average prices</a:t>
            </a:r>
          </a:p>
        </p:txBody>
      </p:sp>
      <p:pic>
        <p:nvPicPr>
          <p:cNvPr id="18" name="Рисунок 17">
            <a:extLst>
              <a:ext uri="{FF2B5EF4-FFF2-40B4-BE49-F238E27FC236}">
                <a16:creationId xmlns:a16="http://schemas.microsoft.com/office/drawing/2014/main" id="{71AE2425-0DA0-4CC5-88DD-0AF9B143E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71" y="1159933"/>
            <a:ext cx="8065557" cy="39121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63780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10000"/>
          </a:bodyPr>
          <a:lstStyle/>
          <a:p>
            <a:r>
              <a:rPr lang="en-US" dirty="0"/>
              <a:t>Forecast Methodology and Metrics</a:t>
            </a:r>
          </a:p>
        </p:txBody>
      </p:sp>
      <p:sp>
        <p:nvSpPr>
          <p:cNvPr id="3" name="Rectangle 2">
            <a:extLst>
              <a:ext uri="{FF2B5EF4-FFF2-40B4-BE49-F238E27FC236}">
                <a16:creationId xmlns:a16="http://schemas.microsoft.com/office/drawing/2014/main" id="{A50A0181-21AD-4CDE-A1E4-CCEC4692A600}"/>
              </a:ext>
            </a:extLst>
          </p:cNvPr>
          <p:cNvSpPr/>
          <p:nvPr/>
        </p:nvSpPr>
        <p:spPr>
          <a:xfrm>
            <a:off x="7467523" y="2242341"/>
            <a:ext cx="3894744" cy="79200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6" name="Rectangle 5">
            <a:extLst>
              <a:ext uri="{FF2B5EF4-FFF2-40B4-BE49-F238E27FC236}">
                <a16:creationId xmlns:a16="http://schemas.microsoft.com/office/drawing/2014/main" id="{3EEC1724-94F0-4238-BADD-D17EE3762B1C}"/>
              </a:ext>
            </a:extLst>
          </p:cNvPr>
          <p:cNvSpPr/>
          <p:nvPr/>
        </p:nvSpPr>
        <p:spPr>
          <a:xfrm>
            <a:off x="966496" y="4762303"/>
            <a:ext cx="2942926" cy="792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Bent-Up Arrow 129">
            <a:extLst>
              <a:ext uri="{FF2B5EF4-FFF2-40B4-BE49-F238E27FC236}">
                <a16:creationId xmlns:a16="http://schemas.microsoft.com/office/drawing/2014/main" id="{EE2CBB61-04A1-41CA-B4D6-62F8AA262437}"/>
              </a:ext>
            </a:extLst>
          </p:cNvPr>
          <p:cNvSpPr/>
          <p:nvPr/>
        </p:nvSpPr>
        <p:spPr>
          <a:xfrm rot="16200000" flipV="1">
            <a:off x="2452165" y="4065201"/>
            <a:ext cx="597208" cy="813414"/>
          </a:xfrm>
          <a:prstGeom prst="bentUpArrow">
            <a:avLst>
              <a:gd name="adj1" fmla="val 36792"/>
              <a:gd name="adj2" fmla="val 29908"/>
              <a:gd name="adj3" fmla="val 39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7A72D4DB-96D4-4FB6-82D8-D71C2F53006D}"/>
              </a:ext>
            </a:extLst>
          </p:cNvPr>
          <p:cNvSpPr/>
          <p:nvPr/>
        </p:nvSpPr>
        <p:spPr>
          <a:xfrm>
            <a:off x="3127570" y="3928031"/>
            <a:ext cx="2942926" cy="792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9" name="Bent-Up Arrow 130">
            <a:extLst>
              <a:ext uri="{FF2B5EF4-FFF2-40B4-BE49-F238E27FC236}">
                <a16:creationId xmlns:a16="http://schemas.microsoft.com/office/drawing/2014/main" id="{00C2867C-564F-4E0F-8BAF-A55653CD0B30}"/>
              </a:ext>
            </a:extLst>
          </p:cNvPr>
          <p:cNvSpPr/>
          <p:nvPr/>
        </p:nvSpPr>
        <p:spPr>
          <a:xfrm rot="16200000" flipV="1">
            <a:off x="4607188" y="3248588"/>
            <a:ext cx="597208" cy="813414"/>
          </a:xfrm>
          <a:prstGeom prst="bentUpArrow">
            <a:avLst>
              <a:gd name="adj1" fmla="val 36792"/>
              <a:gd name="adj2" fmla="val 29908"/>
              <a:gd name="adj3" fmla="val 39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Rectangle 9">
            <a:extLst>
              <a:ext uri="{FF2B5EF4-FFF2-40B4-BE49-F238E27FC236}">
                <a16:creationId xmlns:a16="http://schemas.microsoft.com/office/drawing/2014/main" id="{DB2858A6-39C9-43F4-A38B-8E5C2AF7995C}"/>
              </a:ext>
            </a:extLst>
          </p:cNvPr>
          <p:cNvSpPr/>
          <p:nvPr/>
        </p:nvSpPr>
        <p:spPr>
          <a:xfrm>
            <a:off x="5297546" y="3085186"/>
            <a:ext cx="2942926" cy="79200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1" name="Bent-Up Arrow 131">
            <a:extLst>
              <a:ext uri="{FF2B5EF4-FFF2-40B4-BE49-F238E27FC236}">
                <a16:creationId xmlns:a16="http://schemas.microsoft.com/office/drawing/2014/main" id="{0B8310E3-9A8C-45A6-9F39-0543014E3EF4}"/>
              </a:ext>
            </a:extLst>
          </p:cNvPr>
          <p:cNvSpPr/>
          <p:nvPr/>
        </p:nvSpPr>
        <p:spPr>
          <a:xfrm rot="16200000" flipV="1">
            <a:off x="6762211" y="2431973"/>
            <a:ext cx="597209" cy="813415"/>
          </a:xfrm>
          <a:prstGeom prst="bentUpArrow">
            <a:avLst>
              <a:gd name="adj1" fmla="val 36792"/>
              <a:gd name="adj2" fmla="val 29908"/>
              <a:gd name="adj3" fmla="val 397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TextBox 19">
            <a:extLst>
              <a:ext uri="{FF2B5EF4-FFF2-40B4-BE49-F238E27FC236}">
                <a16:creationId xmlns:a16="http://schemas.microsoft.com/office/drawing/2014/main" id="{F4757737-0CC9-4DCF-A9D4-508E9F3C982A}"/>
              </a:ext>
            </a:extLst>
          </p:cNvPr>
          <p:cNvSpPr txBox="1"/>
          <p:nvPr/>
        </p:nvSpPr>
        <p:spPr>
          <a:xfrm>
            <a:off x="3993312" y="4817779"/>
            <a:ext cx="2077184" cy="692497"/>
          </a:xfrm>
          <a:prstGeom prst="rect">
            <a:avLst/>
          </a:prstGeom>
          <a:noFill/>
        </p:spPr>
        <p:txBody>
          <a:bodyPr wrap="square" rtlCol="0">
            <a:spAutoFit/>
          </a:bodyPr>
          <a:lstStyle/>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Stationarity Tests</a:t>
            </a: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Autocorrelation</a:t>
            </a:r>
          </a:p>
          <a:p>
            <a:pPr marL="171450" indent="-171450">
              <a:buFont typeface="Arial" panose="020B0604020202020204" pitchFamily="34" charset="0"/>
              <a:buChar char="•"/>
            </a:pPr>
            <a:r>
              <a:rPr lang="en-US" altLang="ko-KR" sz="1300" b="1" dirty="0">
                <a:solidFill>
                  <a:schemeClr val="tx1">
                    <a:lumMod val="75000"/>
                    <a:lumOff val="25000"/>
                  </a:schemeClr>
                </a:solidFill>
                <a:cs typeface="Arial" pitchFamily="34" charset="0"/>
              </a:rPr>
              <a:t>Month vs Year</a:t>
            </a:r>
            <a:endParaRPr lang="ko-KR" altLang="en-US" sz="1300" b="1" dirty="0">
              <a:solidFill>
                <a:schemeClr val="tx1">
                  <a:lumMod val="75000"/>
                  <a:lumOff val="25000"/>
                </a:schemeClr>
              </a:solidFill>
              <a:cs typeface="Arial" pitchFamily="34" charset="0"/>
            </a:endParaRPr>
          </a:p>
        </p:txBody>
      </p:sp>
      <p:grpSp>
        <p:nvGrpSpPr>
          <p:cNvPr id="27" name="Group 109">
            <a:extLst>
              <a:ext uri="{FF2B5EF4-FFF2-40B4-BE49-F238E27FC236}">
                <a16:creationId xmlns:a16="http://schemas.microsoft.com/office/drawing/2014/main" id="{79EACD6F-6BFF-410D-B239-AB129A0F2BAC}"/>
              </a:ext>
            </a:extLst>
          </p:cNvPr>
          <p:cNvGrpSpPr/>
          <p:nvPr/>
        </p:nvGrpSpPr>
        <p:grpSpPr>
          <a:xfrm>
            <a:off x="1636286" y="4830672"/>
            <a:ext cx="1592588" cy="596271"/>
            <a:chOff x="3233964" y="1964138"/>
            <a:chExt cx="1410044" cy="487858"/>
          </a:xfrm>
        </p:grpSpPr>
        <p:sp>
          <p:nvSpPr>
            <p:cNvPr id="28" name="TextBox 27">
              <a:extLst>
                <a:ext uri="{FF2B5EF4-FFF2-40B4-BE49-F238E27FC236}">
                  <a16:creationId xmlns:a16="http://schemas.microsoft.com/office/drawing/2014/main" id="{D5FD0D33-AFBB-4560-8F58-8922750352B4}"/>
                </a:ext>
              </a:extLst>
            </p:cNvPr>
            <p:cNvSpPr txBox="1"/>
            <p:nvPr/>
          </p:nvSpPr>
          <p:spPr>
            <a:xfrm>
              <a:off x="3233964" y="1964138"/>
              <a:ext cx="1400519"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Data Preparation</a:t>
              </a:r>
              <a:endParaRPr lang="ko-KR" altLang="en-US" sz="1200" b="1" dirty="0">
                <a:solidFill>
                  <a:schemeClr val="bg1"/>
                </a:solidFill>
                <a:cs typeface="Arial" pitchFamily="34" charset="0"/>
              </a:endParaRPr>
            </a:p>
          </p:txBody>
        </p:sp>
        <p:sp>
          <p:nvSpPr>
            <p:cNvPr id="29" name="TextBox 28">
              <a:extLst>
                <a:ext uri="{FF2B5EF4-FFF2-40B4-BE49-F238E27FC236}">
                  <a16:creationId xmlns:a16="http://schemas.microsoft.com/office/drawing/2014/main" id="{EF909CA0-98FD-4571-A8E7-24046FE2A6F2}"/>
                </a:ext>
              </a:extLst>
            </p:cNvPr>
            <p:cNvSpPr txBox="1"/>
            <p:nvPr/>
          </p:nvSpPr>
          <p:spPr>
            <a:xfrm>
              <a:off x="3243489" y="2225360"/>
              <a:ext cx="1400519" cy="226636"/>
            </a:xfrm>
            <a:prstGeom prst="rect">
              <a:avLst/>
            </a:prstGeom>
            <a:noFill/>
          </p:spPr>
          <p:txBody>
            <a:bodyPr wrap="square" rtlCol="0" anchor="ctr">
              <a:spAutoFit/>
            </a:bodyPr>
            <a:lstStyle/>
            <a:p>
              <a:pPr algn="ctr"/>
              <a:r>
                <a:rPr lang="en-US" altLang="ko-KR" sz="1200" dirty="0">
                  <a:solidFill>
                    <a:schemeClr val="bg1"/>
                  </a:solidFill>
                </a:rPr>
                <a:t>Pandas</a:t>
              </a:r>
            </a:p>
          </p:txBody>
        </p:sp>
      </p:grpSp>
      <p:grpSp>
        <p:nvGrpSpPr>
          <p:cNvPr id="30" name="Group 109">
            <a:extLst>
              <a:ext uri="{FF2B5EF4-FFF2-40B4-BE49-F238E27FC236}">
                <a16:creationId xmlns:a16="http://schemas.microsoft.com/office/drawing/2014/main" id="{32089215-15A6-4C22-AC51-30C8B3DF9C0F}"/>
              </a:ext>
            </a:extLst>
          </p:cNvPr>
          <p:cNvGrpSpPr/>
          <p:nvPr/>
        </p:nvGrpSpPr>
        <p:grpSpPr>
          <a:xfrm>
            <a:off x="3802739" y="3986746"/>
            <a:ext cx="1592588" cy="596272"/>
            <a:chOff x="3233964" y="1964137"/>
            <a:chExt cx="1410044" cy="487859"/>
          </a:xfrm>
        </p:grpSpPr>
        <p:sp>
          <p:nvSpPr>
            <p:cNvPr id="31" name="TextBox 30">
              <a:extLst>
                <a:ext uri="{FF2B5EF4-FFF2-40B4-BE49-F238E27FC236}">
                  <a16:creationId xmlns:a16="http://schemas.microsoft.com/office/drawing/2014/main" id="{1CDC6286-09A9-4620-B3C1-3823020DFC48}"/>
                </a:ext>
              </a:extLst>
            </p:cNvPr>
            <p:cNvSpPr txBox="1"/>
            <p:nvPr/>
          </p:nvSpPr>
          <p:spPr>
            <a:xfrm>
              <a:off x="3233964" y="1964137"/>
              <a:ext cx="1400519"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EDA</a:t>
              </a:r>
              <a:endParaRPr lang="ko-KR" altLang="en-US" sz="1200" b="1" dirty="0">
                <a:solidFill>
                  <a:schemeClr val="bg1"/>
                </a:solidFill>
                <a:cs typeface="Arial" pitchFamily="34" charset="0"/>
              </a:endParaRPr>
            </a:p>
          </p:txBody>
        </p:sp>
        <p:sp>
          <p:nvSpPr>
            <p:cNvPr id="32" name="TextBox 31">
              <a:extLst>
                <a:ext uri="{FF2B5EF4-FFF2-40B4-BE49-F238E27FC236}">
                  <a16:creationId xmlns:a16="http://schemas.microsoft.com/office/drawing/2014/main" id="{88F6AE56-4C67-4D6E-8DA1-8E2655560D5D}"/>
                </a:ext>
              </a:extLst>
            </p:cNvPr>
            <p:cNvSpPr txBox="1"/>
            <p:nvPr/>
          </p:nvSpPr>
          <p:spPr>
            <a:xfrm>
              <a:off x="3243489" y="2225360"/>
              <a:ext cx="1400519" cy="226636"/>
            </a:xfrm>
            <a:prstGeom prst="rect">
              <a:avLst/>
            </a:prstGeom>
            <a:noFill/>
          </p:spPr>
          <p:txBody>
            <a:bodyPr wrap="square" rtlCol="0" anchor="ctr">
              <a:spAutoFit/>
            </a:bodyPr>
            <a:lstStyle/>
            <a:p>
              <a:pPr algn="ctr"/>
              <a:r>
                <a:rPr lang="en-US" altLang="ko-KR" sz="1200" dirty="0">
                  <a:solidFill>
                    <a:schemeClr val="bg1"/>
                  </a:solidFill>
                </a:rPr>
                <a:t>on averaged prices</a:t>
              </a:r>
            </a:p>
          </p:txBody>
        </p:sp>
      </p:grpSp>
      <p:grpSp>
        <p:nvGrpSpPr>
          <p:cNvPr id="33" name="Group 109">
            <a:extLst>
              <a:ext uri="{FF2B5EF4-FFF2-40B4-BE49-F238E27FC236}">
                <a16:creationId xmlns:a16="http://schemas.microsoft.com/office/drawing/2014/main" id="{D30206B1-771A-4262-A750-A16E93FB2FFF}"/>
              </a:ext>
            </a:extLst>
          </p:cNvPr>
          <p:cNvGrpSpPr/>
          <p:nvPr/>
        </p:nvGrpSpPr>
        <p:grpSpPr>
          <a:xfrm>
            <a:off x="5972715" y="3142822"/>
            <a:ext cx="1592588" cy="596271"/>
            <a:chOff x="3233964" y="1964138"/>
            <a:chExt cx="1410044" cy="487858"/>
          </a:xfrm>
        </p:grpSpPr>
        <p:sp>
          <p:nvSpPr>
            <p:cNvPr id="34" name="TextBox 33">
              <a:extLst>
                <a:ext uri="{FF2B5EF4-FFF2-40B4-BE49-F238E27FC236}">
                  <a16:creationId xmlns:a16="http://schemas.microsoft.com/office/drawing/2014/main" id="{9CAD85C0-2234-435A-8BAC-B7FAE21D3507}"/>
                </a:ext>
              </a:extLst>
            </p:cNvPr>
            <p:cNvSpPr txBox="1"/>
            <p:nvPr/>
          </p:nvSpPr>
          <p:spPr>
            <a:xfrm>
              <a:off x="3233964" y="1964138"/>
              <a:ext cx="1400519" cy="226635"/>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Model Parameters </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B8394859-F872-4E5C-BCD0-0EF3D7BA562C}"/>
                </a:ext>
              </a:extLst>
            </p:cNvPr>
            <p:cNvSpPr txBox="1"/>
            <p:nvPr/>
          </p:nvSpPr>
          <p:spPr>
            <a:xfrm>
              <a:off x="3243489" y="2225360"/>
              <a:ext cx="1400519" cy="226636"/>
            </a:xfrm>
            <a:prstGeom prst="rect">
              <a:avLst/>
            </a:prstGeom>
            <a:noFill/>
          </p:spPr>
          <p:txBody>
            <a:bodyPr wrap="square" rtlCol="0" anchor="ctr">
              <a:spAutoFit/>
            </a:bodyPr>
            <a:lstStyle/>
            <a:p>
              <a:pPr algn="ctr"/>
              <a:r>
                <a:rPr lang="en-US" altLang="ko-KR" sz="1200" dirty="0">
                  <a:solidFill>
                    <a:schemeClr val="bg1"/>
                  </a:solidFill>
                </a:rPr>
                <a:t>on averaged prices </a:t>
              </a:r>
            </a:p>
          </p:txBody>
        </p:sp>
      </p:grpSp>
      <p:grpSp>
        <p:nvGrpSpPr>
          <p:cNvPr id="36" name="Group 109">
            <a:extLst>
              <a:ext uri="{FF2B5EF4-FFF2-40B4-BE49-F238E27FC236}">
                <a16:creationId xmlns:a16="http://schemas.microsoft.com/office/drawing/2014/main" id="{DA3F1845-E881-430B-AAE1-960FC6FAD292}"/>
              </a:ext>
            </a:extLst>
          </p:cNvPr>
          <p:cNvGrpSpPr/>
          <p:nvPr/>
        </p:nvGrpSpPr>
        <p:grpSpPr>
          <a:xfrm>
            <a:off x="8240473" y="2294535"/>
            <a:ext cx="2780290" cy="554301"/>
            <a:chOff x="3426738" y="1982898"/>
            <a:chExt cx="1616918" cy="453519"/>
          </a:xfrm>
        </p:grpSpPr>
        <p:sp>
          <p:nvSpPr>
            <p:cNvPr id="37" name="TextBox 36">
              <a:extLst>
                <a:ext uri="{FF2B5EF4-FFF2-40B4-BE49-F238E27FC236}">
                  <a16:creationId xmlns:a16="http://schemas.microsoft.com/office/drawing/2014/main" id="{5FFA67A0-FDA2-48AF-84B4-B4282687700F}"/>
                </a:ext>
              </a:extLst>
            </p:cNvPr>
            <p:cNvSpPr txBox="1"/>
            <p:nvPr/>
          </p:nvSpPr>
          <p:spPr>
            <a:xfrm>
              <a:off x="3426738" y="1982898"/>
              <a:ext cx="1591756" cy="226636"/>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Models fit on Regions and Ranking</a:t>
              </a:r>
              <a:endParaRPr lang="ko-KR" altLang="en-US" sz="1200" b="1" dirty="0">
                <a:solidFill>
                  <a:schemeClr val="bg1"/>
                </a:solidFill>
                <a:cs typeface="Arial" pitchFamily="34" charset="0"/>
              </a:endParaRPr>
            </a:p>
          </p:txBody>
        </p:sp>
        <p:sp>
          <p:nvSpPr>
            <p:cNvPr id="38" name="TextBox 37">
              <a:extLst>
                <a:ext uri="{FF2B5EF4-FFF2-40B4-BE49-F238E27FC236}">
                  <a16:creationId xmlns:a16="http://schemas.microsoft.com/office/drawing/2014/main" id="{113C7A44-440D-409F-B306-F33F1ACD1CE1}"/>
                </a:ext>
              </a:extLst>
            </p:cNvPr>
            <p:cNvSpPr txBox="1"/>
            <p:nvPr/>
          </p:nvSpPr>
          <p:spPr>
            <a:xfrm>
              <a:off x="3431409" y="2209781"/>
              <a:ext cx="1612247" cy="226636"/>
            </a:xfrm>
            <a:prstGeom prst="rect">
              <a:avLst/>
            </a:prstGeom>
            <a:noFill/>
          </p:spPr>
          <p:txBody>
            <a:bodyPr wrap="square" rtlCol="0" anchor="ctr">
              <a:spAutoFit/>
            </a:bodyPr>
            <a:lstStyle/>
            <a:p>
              <a:pPr algn="ctr"/>
              <a:r>
                <a:rPr lang="en-US" altLang="ko-KR" sz="1200" dirty="0">
                  <a:solidFill>
                    <a:schemeClr val="bg1"/>
                  </a:solidFill>
                </a:rPr>
                <a:t>Per Region, per County and per State</a:t>
              </a:r>
            </a:p>
          </p:txBody>
        </p:sp>
      </p:grpSp>
      <p:sp>
        <p:nvSpPr>
          <p:cNvPr id="48" name="Graphic 46">
            <a:extLst>
              <a:ext uri="{FF2B5EF4-FFF2-40B4-BE49-F238E27FC236}">
                <a16:creationId xmlns:a16="http://schemas.microsoft.com/office/drawing/2014/main" id="{B5F13551-57AD-47A1-A7DD-F30ECAA4CC6D}"/>
              </a:ext>
            </a:extLst>
          </p:cNvPr>
          <p:cNvSpPr/>
          <p:nvPr/>
        </p:nvSpPr>
        <p:spPr>
          <a:xfrm rot="20395817">
            <a:off x="1495069" y="3303483"/>
            <a:ext cx="1107555" cy="1123614"/>
          </a:xfrm>
          <a:custGeom>
            <a:avLst/>
            <a:gdLst>
              <a:gd name="connsiteX0" fmla="*/ 104368 w 5961980"/>
              <a:gd name="connsiteY0" fmla="*/ 2552216 h 6858000"/>
              <a:gd name="connsiteX1" fmla="*/ 255313 w 5961980"/>
              <a:gd name="connsiteY1" fmla="*/ 2883054 h 6858000"/>
              <a:gd name="connsiteX2" fmla="*/ 775694 w 5961980"/>
              <a:gd name="connsiteY2" fmla="*/ 4027203 h 6858000"/>
              <a:gd name="connsiteX3" fmla="*/ 956965 w 5961980"/>
              <a:gd name="connsiteY3" fmla="*/ 4084410 h 6858000"/>
              <a:gd name="connsiteX4" fmla="*/ 1439438 w 5961980"/>
              <a:gd name="connsiteY4" fmla="*/ 3781831 h 6858000"/>
              <a:gd name="connsiteX5" fmla="*/ 2087329 w 5961980"/>
              <a:gd name="connsiteY5" fmla="*/ 3384136 h 6858000"/>
              <a:gd name="connsiteX6" fmla="*/ 2136955 w 5961980"/>
              <a:gd name="connsiteY6" fmla="*/ 3218717 h 6858000"/>
              <a:gd name="connsiteX7" fmla="*/ 2034947 w 5961980"/>
              <a:gd name="connsiteY7" fmla="*/ 2971967 h 6858000"/>
              <a:gd name="connsiteX8" fmla="*/ 1844025 w 5961980"/>
              <a:gd name="connsiteY8" fmla="*/ 2617005 h 6858000"/>
              <a:gd name="connsiteX9" fmla="*/ 2038393 w 5961980"/>
              <a:gd name="connsiteY9" fmla="*/ 2572204 h 6858000"/>
              <a:gd name="connsiteX10" fmla="*/ 2122481 w 5961980"/>
              <a:gd name="connsiteY10" fmla="*/ 2191740 h 6858000"/>
              <a:gd name="connsiteX11" fmla="*/ 2136955 w 5961980"/>
              <a:gd name="connsiteY11" fmla="*/ 2158656 h 6858000"/>
              <a:gd name="connsiteX12" fmla="*/ 2451941 w 5961980"/>
              <a:gd name="connsiteY12" fmla="*/ 1705132 h 6858000"/>
              <a:gd name="connsiteX13" fmla="*/ 2638037 w 5961980"/>
              <a:gd name="connsiteY13" fmla="*/ 1526617 h 6858000"/>
              <a:gd name="connsiteX14" fmla="*/ 3055031 w 5961980"/>
              <a:gd name="connsiteY14" fmla="*/ 1408756 h 6858000"/>
              <a:gd name="connsiteX15" fmla="*/ 3072262 w 5961980"/>
              <a:gd name="connsiteY15" fmla="*/ 1435637 h 6858000"/>
              <a:gd name="connsiteX16" fmla="*/ 3000581 w 5961980"/>
              <a:gd name="connsiteY16" fmla="*/ 1607259 h 6858000"/>
              <a:gd name="connsiteX17" fmla="*/ 2736599 w 5961980"/>
              <a:gd name="connsiteY17" fmla="*/ 1895364 h 6858000"/>
              <a:gd name="connsiteX18" fmla="*/ 2685595 w 5961980"/>
              <a:gd name="connsiteY18" fmla="*/ 1956018 h 6858000"/>
              <a:gd name="connsiteX19" fmla="*/ 2171417 w 5961980"/>
              <a:gd name="connsiteY19" fmla="*/ 2837564 h 6858000"/>
              <a:gd name="connsiteX20" fmla="*/ 2163147 w 5961980"/>
              <a:gd name="connsiteY20" fmla="*/ 2894771 h 6858000"/>
              <a:gd name="connsiteX21" fmla="*/ 2234828 w 5961980"/>
              <a:gd name="connsiteY21" fmla="*/ 3050541 h 6858000"/>
              <a:gd name="connsiteX22" fmla="*/ 2400247 w 5961980"/>
              <a:gd name="connsiteY22" fmla="*/ 3365526 h 6858000"/>
              <a:gd name="connsiteX23" fmla="*/ 2658025 w 5961980"/>
              <a:gd name="connsiteY23" fmla="*/ 3505443 h 6858000"/>
              <a:gd name="connsiteX24" fmla="*/ 2691109 w 5961980"/>
              <a:gd name="connsiteY24" fmla="*/ 3768046 h 6858000"/>
              <a:gd name="connsiteX25" fmla="*/ 2600129 w 5961980"/>
              <a:gd name="connsiteY25" fmla="*/ 4579978 h 6858000"/>
              <a:gd name="connsiteX26" fmla="*/ 2482267 w 5961980"/>
              <a:gd name="connsiteY26" fmla="*/ 4634429 h 6858000"/>
              <a:gd name="connsiteX27" fmla="*/ 2179688 w 5961980"/>
              <a:gd name="connsiteY27" fmla="*/ 4865326 h 6858000"/>
              <a:gd name="connsiteX28" fmla="*/ 1788197 w 5961980"/>
              <a:gd name="connsiteY28" fmla="*/ 5180312 h 6858000"/>
              <a:gd name="connsiteX29" fmla="*/ 1668957 w 5961980"/>
              <a:gd name="connsiteY29" fmla="*/ 5269225 h 6858000"/>
              <a:gd name="connsiteX30" fmla="*/ 1225082 w 5961980"/>
              <a:gd name="connsiteY30" fmla="*/ 5487026 h 6858000"/>
              <a:gd name="connsiteX31" fmla="*/ 950073 w 5961980"/>
              <a:gd name="connsiteY31" fmla="*/ 5563533 h 6858000"/>
              <a:gd name="connsiteX32" fmla="*/ 735028 w 5961980"/>
              <a:gd name="connsiteY32" fmla="*/ 5601441 h 6858000"/>
              <a:gd name="connsiteX33" fmla="*/ 697120 w 5961980"/>
              <a:gd name="connsiteY33" fmla="*/ 5637971 h 6858000"/>
              <a:gd name="connsiteX34" fmla="*/ 722622 w 5961980"/>
              <a:gd name="connsiteY34" fmla="*/ 6007407 h 6858000"/>
              <a:gd name="connsiteX35" fmla="*/ 760530 w 5961980"/>
              <a:gd name="connsiteY35" fmla="*/ 6177651 h 6858000"/>
              <a:gd name="connsiteX36" fmla="*/ 1001077 w 5961980"/>
              <a:gd name="connsiteY36" fmla="*/ 6801419 h 6858000"/>
              <a:gd name="connsiteX37" fmla="*/ 1114114 w 5961980"/>
              <a:gd name="connsiteY37" fmla="*/ 6858626 h 6858000"/>
              <a:gd name="connsiteX38" fmla="*/ 1206473 w 5961980"/>
              <a:gd name="connsiteY38" fmla="*/ 6733183 h 6858000"/>
              <a:gd name="connsiteX39" fmla="*/ 1205094 w 5961980"/>
              <a:gd name="connsiteY39" fmla="*/ 6647028 h 6858000"/>
              <a:gd name="connsiteX40" fmla="*/ 1217501 w 5961980"/>
              <a:gd name="connsiteY40" fmla="*/ 6236237 h 6858000"/>
              <a:gd name="connsiteX41" fmla="*/ 1292628 w 5961980"/>
              <a:gd name="connsiteY41" fmla="*/ 6021192 h 6858000"/>
              <a:gd name="connsiteX42" fmla="*/ 1644144 w 5961980"/>
              <a:gd name="connsiteY42" fmla="*/ 6234169 h 6858000"/>
              <a:gd name="connsiteX43" fmla="*/ 1704798 w 5961980"/>
              <a:gd name="connsiteY43" fmla="*/ 6085981 h 6858000"/>
              <a:gd name="connsiteX44" fmla="*/ 1854364 w 5961980"/>
              <a:gd name="connsiteY44" fmla="*/ 5802701 h 6858000"/>
              <a:gd name="connsiteX45" fmla="*/ 2161768 w 5961980"/>
              <a:gd name="connsiteY45" fmla="*/ 5616605 h 6858000"/>
              <a:gd name="connsiteX46" fmla="*/ 2683527 w 5961980"/>
              <a:gd name="connsiteY46" fmla="*/ 5433265 h 6858000"/>
              <a:gd name="connsiteX47" fmla="*/ 3032286 w 5961980"/>
              <a:gd name="connsiteY47" fmla="*/ 5191340 h 6858000"/>
              <a:gd name="connsiteX48" fmla="*/ 3356921 w 5961980"/>
              <a:gd name="connsiteY48" fmla="*/ 4594452 h 6858000"/>
              <a:gd name="connsiteX49" fmla="*/ 3667082 w 5961980"/>
              <a:gd name="connsiteY49" fmla="*/ 4026514 h 6858000"/>
              <a:gd name="connsiteX50" fmla="*/ 3770469 w 5961980"/>
              <a:gd name="connsiteY50" fmla="*/ 4004458 h 6858000"/>
              <a:gd name="connsiteX51" fmla="*/ 4011016 w 5961980"/>
              <a:gd name="connsiteY51" fmla="*/ 4098195 h 6858000"/>
              <a:gd name="connsiteX52" fmla="*/ 4375627 w 5961980"/>
              <a:gd name="connsiteY52" fmla="*/ 4195379 h 6858000"/>
              <a:gd name="connsiteX53" fmla="*/ 4574819 w 5961980"/>
              <a:gd name="connsiteY53" fmla="*/ 4418006 h 6858000"/>
              <a:gd name="connsiteX54" fmla="*/ 4605146 w 5961980"/>
              <a:gd name="connsiteY54" fmla="*/ 4470388 h 6858000"/>
              <a:gd name="connsiteX55" fmla="*/ 4640298 w 5961980"/>
              <a:gd name="connsiteY55" fmla="*/ 4528974 h 6858000"/>
              <a:gd name="connsiteX56" fmla="*/ 4700951 w 5961980"/>
              <a:gd name="connsiteY56" fmla="*/ 4766075 h 6858000"/>
              <a:gd name="connsiteX57" fmla="*/ 4711290 w 5961980"/>
              <a:gd name="connsiteY57" fmla="*/ 4903235 h 6858000"/>
              <a:gd name="connsiteX58" fmla="*/ 4705087 w 5961980"/>
              <a:gd name="connsiteY58" fmla="*/ 4996972 h 6858000"/>
              <a:gd name="connsiteX59" fmla="*/ 4776079 w 5961980"/>
              <a:gd name="connsiteY59" fmla="*/ 5296105 h 6858000"/>
              <a:gd name="connsiteX60" fmla="*/ 4862924 w 5961980"/>
              <a:gd name="connsiteY60" fmla="*/ 5763414 h 6858000"/>
              <a:gd name="connsiteX61" fmla="*/ 4932538 w 5961980"/>
              <a:gd name="connsiteY61" fmla="*/ 5762036 h 6858000"/>
              <a:gd name="connsiteX62" fmla="*/ 4912550 w 5961980"/>
              <a:gd name="connsiteY62" fmla="*/ 6119065 h 6858000"/>
              <a:gd name="connsiteX63" fmla="*/ 4938052 w 5961980"/>
              <a:gd name="connsiteY63" fmla="*/ 6387182 h 6858000"/>
              <a:gd name="connsiteX64" fmla="*/ 5117256 w 5961980"/>
              <a:gd name="connsiteY64" fmla="*/ 6368572 h 6858000"/>
              <a:gd name="connsiteX65" fmla="*/ 5117256 w 5961980"/>
              <a:gd name="connsiteY65" fmla="*/ 6294134 h 6858000"/>
              <a:gd name="connsiteX66" fmla="*/ 5196519 w 5961980"/>
              <a:gd name="connsiteY66" fmla="*/ 6356166 h 6858000"/>
              <a:gd name="connsiteX67" fmla="*/ 5927120 w 5961980"/>
              <a:gd name="connsiteY67" fmla="*/ 6380290 h 6858000"/>
              <a:gd name="connsiteX68" fmla="*/ 5947798 w 5961980"/>
              <a:gd name="connsiteY68" fmla="*/ 6221763 h 6858000"/>
              <a:gd name="connsiteX69" fmla="*/ 5865088 w 5961980"/>
              <a:gd name="connsiteY69" fmla="*/ 6142500 h 6858000"/>
              <a:gd name="connsiteX70" fmla="*/ 5526668 w 5961980"/>
              <a:gd name="connsiteY70" fmla="*/ 6039802 h 6858000"/>
              <a:gd name="connsiteX71" fmla="*/ 5442580 w 5961980"/>
              <a:gd name="connsiteY71" fmla="*/ 5971566 h 6858000"/>
              <a:gd name="connsiteX72" fmla="*/ 5267512 w 5961980"/>
              <a:gd name="connsiteY72" fmla="*/ 5766171 h 6858000"/>
              <a:gd name="connsiteX73" fmla="*/ 5269579 w 5961980"/>
              <a:gd name="connsiteY73" fmla="*/ 5570425 h 6858000"/>
              <a:gd name="connsiteX74" fmla="*/ 5175842 w 5961980"/>
              <a:gd name="connsiteY74" fmla="*/ 4633050 h 6858000"/>
              <a:gd name="connsiteX75" fmla="*/ 5210993 w 5961980"/>
              <a:gd name="connsiteY75" fmla="*/ 4263614 h 6858000"/>
              <a:gd name="connsiteX76" fmla="*/ 5159989 w 5961980"/>
              <a:gd name="connsiteY76" fmla="*/ 4025135 h 6858000"/>
              <a:gd name="connsiteX77" fmla="*/ 4742995 w 5961980"/>
              <a:gd name="connsiteY77" fmla="*/ 3665348 h 6858000"/>
              <a:gd name="connsiteX78" fmla="*/ 4226061 w 5961980"/>
              <a:gd name="connsiteY78" fmla="*/ 3253179 h 6858000"/>
              <a:gd name="connsiteX79" fmla="*/ 4222615 w 5961980"/>
              <a:gd name="connsiteY79" fmla="*/ 3187701 h 6858000"/>
              <a:gd name="connsiteX80" fmla="*/ 4273619 w 5961980"/>
              <a:gd name="connsiteY80" fmla="*/ 3034688 h 6858000"/>
              <a:gd name="connsiteX81" fmla="*/ 4330826 w 5961980"/>
              <a:gd name="connsiteY81" fmla="*/ 2977481 h 6858000"/>
              <a:gd name="connsiteX82" fmla="*/ 4521747 w 5961980"/>
              <a:gd name="connsiteY82" fmla="*/ 2982305 h 6858000"/>
              <a:gd name="connsiteX83" fmla="*/ 5043507 w 5961980"/>
              <a:gd name="connsiteY83" fmla="*/ 3069840 h 6858000"/>
              <a:gd name="connsiteX84" fmla="*/ 5336436 w 5961980"/>
              <a:gd name="connsiteY84" fmla="*/ 2810683 h 6858000"/>
              <a:gd name="connsiteX85" fmla="*/ 5412942 w 5961980"/>
              <a:gd name="connsiteY85" fmla="*/ 2791384 h 6858000"/>
              <a:gd name="connsiteX86" fmla="*/ 5736199 w 5961980"/>
              <a:gd name="connsiteY86" fmla="*/ 2665941 h 6858000"/>
              <a:gd name="connsiteX87" fmla="*/ 5793406 w 5961980"/>
              <a:gd name="connsiteY87" fmla="*/ 2605288 h 6858000"/>
              <a:gd name="connsiteX88" fmla="*/ 5777554 w 5961980"/>
              <a:gd name="connsiteY88" fmla="*/ 2584610 h 6858000"/>
              <a:gd name="connsiteX89" fmla="*/ 5562509 w 5961980"/>
              <a:gd name="connsiteY89" fmla="*/ 2629411 h 6858000"/>
              <a:gd name="connsiteX90" fmla="*/ 5625920 w 5961980"/>
              <a:gd name="connsiteY90" fmla="*/ 2588057 h 6858000"/>
              <a:gd name="connsiteX91" fmla="*/ 5810638 w 5961980"/>
              <a:gd name="connsiteY91" fmla="*/ 2500522 h 6858000"/>
              <a:gd name="connsiteX92" fmla="*/ 5845789 w 5961980"/>
              <a:gd name="connsiteY92" fmla="*/ 2433665 h 6858000"/>
              <a:gd name="connsiteX93" fmla="*/ 5778932 w 5961980"/>
              <a:gd name="connsiteY93" fmla="*/ 2433665 h 6858000"/>
              <a:gd name="connsiteX94" fmla="*/ 5680370 w 5961980"/>
              <a:gd name="connsiteY94" fmla="*/ 2478466 h 6858000"/>
              <a:gd name="connsiteX95" fmla="*/ 5672099 w 5961980"/>
              <a:gd name="connsiteY95" fmla="*/ 2462614 h 6858000"/>
              <a:gd name="connsiteX96" fmla="*/ 5850614 w 5961980"/>
              <a:gd name="connsiteY96" fmla="*/ 2325454 h 6858000"/>
              <a:gd name="connsiteX97" fmla="*/ 5831315 w 5961980"/>
              <a:gd name="connsiteY97" fmla="*/ 2293748 h 6858000"/>
              <a:gd name="connsiteX98" fmla="*/ 5546656 w 5961980"/>
              <a:gd name="connsiteY98" fmla="*/ 2419191 h 6858000"/>
              <a:gd name="connsiteX99" fmla="*/ 5707251 w 5961980"/>
              <a:gd name="connsiteY99" fmla="*/ 2273071 h 6858000"/>
              <a:gd name="connsiteX100" fmla="*/ 5738956 w 5961980"/>
              <a:gd name="connsiteY100" fmla="*/ 2202768 h 6858000"/>
              <a:gd name="connsiteX101" fmla="*/ 5656247 w 5961980"/>
              <a:gd name="connsiteY101" fmla="*/ 2208971 h 6858000"/>
              <a:gd name="connsiteX102" fmla="*/ 5484624 w 5961980"/>
              <a:gd name="connsiteY102" fmla="*/ 2348888 h 6858000"/>
              <a:gd name="connsiteX103" fmla="*/ 5333679 w 5961980"/>
              <a:gd name="connsiteY103" fmla="*/ 2398514 h 6858000"/>
              <a:gd name="connsiteX104" fmla="*/ 5303353 w 5961980"/>
              <a:gd name="connsiteY104" fmla="*/ 2164859 h 6858000"/>
              <a:gd name="connsiteX105" fmla="*/ 5153786 w 5961980"/>
              <a:gd name="connsiteY105" fmla="*/ 2524646 h 6858000"/>
              <a:gd name="connsiteX106" fmla="*/ 5072455 w 5961980"/>
              <a:gd name="connsiteY106" fmla="*/ 2579096 h 6858000"/>
              <a:gd name="connsiteX107" fmla="*/ 4809852 w 5961980"/>
              <a:gd name="connsiteY107" fmla="*/ 2582543 h 6858000"/>
              <a:gd name="connsiteX108" fmla="*/ 4718872 w 5961980"/>
              <a:gd name="connsiteY108" fmla="*/ 2581164 h 6858000"/>
              <a:gd name="connsiteX109" fmla="*/ 4554831 w 5961980"/>
              <a:gd name="connsiteY109" fmla="*/ 2576339 h 6858000"/>
              <a:gd name="connsiteX110" fmla="*/ 4438349 w 5961980"/>
              <a:gd name="connsiteY110" fmla="*/ 2482602 h 6858000"/>
              <a:gd name="connsiteX111" fmla="*/ 4459026 w 5961980"/>
              <a:gd name="connsiteY111" fmla="*/ 2087664 h 6858000"/>
              <a:gd name="connsiteX112" fmla="*/ 4462472 w 5961980"/>
              <a:gd name="connsiteY112" fmla="*/ 1867794 h 6858000"/>
              <a:gd name="connsiteX113" fmla="*/ 4349436 w 5961980"/>
              <a:gd name="connsiteY113" fmla="*/ 1296409 h 6858000"/>
              <a:gd name="connsiteX114" fmla="*/ 4452823 w 5961980"/>
              <a:gd name="connsiteY114" fmla="*/ 1175791 h 6858000"/>
              <a:gd name="connsiteX115" fmla="*/ 4653393 w 5961980"/>
              <a:gd name="connsiteY115" fmla="*/ 1037252 h 6858000"/>
              <a:gd name="connsiteX116" fmla="*/ 4818813 w 5961980"/>
              <a:gd name="connsiteY116" fmla="*/ 900093 h 6858000"/>
              <a:gd name="connsiteX117" fmla="*/ 4823637 w 5961980"/>
              <a:gd name="connsiteY117" fmla="*/ 862184 h 6858000"/>
              <a:gd name="connsiteX118" fmla="*/ 4827083 w 5961980"/>
              <a:gd name="connsiteY118" fmla="*/ 553402 h 6858000"/>
              <a:gd name="connsiteX119" fmla="*/ 4842936 w 5961980"/>
              <a:gd name="connsiteY119" fmla="*/ 405214 h 6858000"/>
              <a:gd name="connsiteX120" fmla="*/ 4763673 w 5961980"/>
              <a:gd name="connsiteY120" fmla="*/ 143989 h 6858000"/>
              <a:gd name="connsiteX121" fmla="*/ 4494867 w 5961980"/>
              <a:gd name="connsiteY121" fmla="*/ 15100 h 6858000"/>
              <a:gd name="connsiteX122" fmla="*/ 4197112 w 5961980"/>
              <a:gd name="connsiteY122" fmla="*/ 73686 h 6858000"/>
              <a:gd name="connsiteX123" fmla="*/ 4009637 w 5961980"/>
              <a:gd name="connsiteY123" fmla="*/ 367994 h 6858000"/>
              <a:gd name="connsiteX124" fmla="*/ 3992406 w 5961980"/>
              <a:gd name="connsiteY124" fmla="*/ 724335 h 6858000"/>
              <a:gd name="connsiteX125" fmla="*/ 3947605 w 5961980"/>
              <a:gd name="connsiteY125" fmla="*/ 760865 h 6858000"/>
              <a:gd name="connsiteX126" fmla="*/ 3396897 w 5961980"/>
              <a:gd name="connsiteY126" fmla="*/ 705036 h 6858000"/>
              <a:gd name="connsiteX127" fmla="*/ 3078465 w 5961980"/>
              <a:gd name="connsiteY127" fmla="*/ 800841 h 6858000"/>
              <a:gd name="connsiteX128" fmla="*/ 2664918 w 5961980"/>
              <a:gd name="connsiteY128" fmla="*/ 810491 h 6858000"/>
              <a:gd name="connsiteX129" fmla="*/ 2494674 w 5961980"/>
              <a:gd name="connsiteY129" fmla="*/ 872523 h 6858000"/>
              <a:gd name="connsiteX130" fmla="*/ 2092154 w 5961980"/>
              <a:gd name="connsiteY130" fmla="*/ 1350170 h 6858000"/>
              <a:gd name="connsiteX131" fmla="*/ 1743395 w 5961980"/>
              <a:gd name="connsiteY131" fmla="*/ 1800248 h 6858000"/>
              <a:gd name="connsiteX132" fmla="*/ 1744774 w 5961980"/>
              <a:gd name="connsiteY132" fmla="*/ 1865726 h 6858000"/>
              <a:gd name="connsiteX133" fmla="*/ 1800603 w 5961980"/>
              <a:gd name="connsiteY133" fmla="*/ 1921555 h 6858000"/>
              <a:gd name="connsiteX134" fmla="*/ 1805428 w 5961980"/>
              <a:gd name="connsiteY134" fmla="*/ 2005644 h 6858000"/>
              <a:gd name="connsiteX135" fmla="*/ 1636562 w 5961980"/>
              <a:gd name="connsiteY135" fmla="*/ 2145561 h 6858000"/>
              <a:gd name="connsiteX136" fmla="*/ 1423585 w 5961980"/>
              <a:gd name="connsiteY136" fmla="*/ 1706511 h 6858000"/>
              <a:gd name="connsiteX137" fmla="*/ 1243692 w 5961980"/>
              <a:gd name="connsiteY137" fmla="*/ 1507318 h 6858000"/>
              <a:gd name="connsiteX138" fmla="*/ 1138926 w 5961980"/>
              <a:gd name="connsiteY138" fmla="*/ 1577622 h 6858000"/>
              <a:gd name="connsiteX139" fmla="*/ 18901 w 5961980"/>
              <a:gd name="connsiteY139" fmla="*/ 2269625 h 6858000"/>
              <a:gd name="connsiteX140" fmla="*/ 3049 w 5961980"/>
              <a:gd name="connsiteY140" fmla="*/ 2335103 h 6858000"/>
              <a:gd name="connsiteX141" fmla="*/ 104368 w 5961980"/>
              <a:gd name="connsiteY141" fmla="*/ 2552216 h 6858000"/>
              <a:gd name="connsiteX142" fmla="*/ 104368 w 5961980"/>
              <a:gd name="connsiteY142" fmla="*/ 2552216 h 6858000"/>
              <a:gd name="connsiteX143" fmla="*/ 1692391 w 5961980"/>
              <a:gd name="connsiteY143" fmla="*/ 2187605 h 6858000"/>
              <a:gd name="connsiteX144" fmla="*/ 1711690 w 5961980"/>
              <a:gd name="connsiteY144" fmla="*/ 2198633 h 6858000"/>
              <a:gd name="connsiteX145" fmla="*/ 1867460 w 5961980"/>
              <a:gd name="connsiteY145" fmla="*/ 2526714 h 6858000"/>
              <a:gd name="connsiteX146" fmla="*/ 1822659 w 5961980"/>
              <a:gd name="connsiteY146" fmla="*/ 2557041 h 6858000"/>
              <a:gd name="connsiteX147" fmla="*/ 1681363 w 5961980"/>
              <a:gd name="connsiteY147" fmla="*/ 2256529 h 6858000"/>
              <a:gd name="connsiteX148" fmla="*/ 1692391 w 5961980"/>
              <a:gd name="connsiteY148" fmla="*/ 2187605 h 6858000"/>
              <a:gd name="connsiteX149" fmla="*/ 1692391 w 5961980"/>
              <a:gd name="connsiteY149" fmla="*/ 2187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61980" h="6858000">
                <a:moveTo>
                  <a:pt x="104368" y="2552216"/>
                </a:moveTo>
                <a:cubicBezTo>
                  <a:pt x="155372" y="2661806"/>
                  <a:pt x="204309" y="2773464"/>
                  <a:pt x="255313" y="2883054"/>
                </a:cubicBezTo>
                <a:cubicBezTo>
                  <a:pt x="429003" y="3264896"/>
                  <a:pt x="602004" y="3645360"/>
                  <a:pt x="775694" y="4027203"/>
                </a:cubicBezTo>
                <a:cubicBezTo>
                  <a:pt x="801196" y="4083032"/>
                  <a:pt x="903204" y="4119562"/>
                  <a:pt x="956965" y="4084410"/>
                </a:cubicBezTo>
                <a:cubicBezTo>
                  <a:pt x="1117560" y="3984469"/>
                  <a:pt x="1278154" y="3882461"/>
                  <a:pt x="1439438" y="3781831"/>
                </a:cubicBezTo>
                <a:cubicBezTo>
                  <a:pt x="1654483" y="3648117"/>
                  <a:pt x="1868838" y="3514404"/>
                  <a:pt x="2087329" y="3384136"/>
                </a:cubicBezTo>
                <a:cubicBezTo>
                  <a:pt x="2189338" y="3323482"/>
                  <a:pt x="2189338" y="3328307"/>
                  <a:pt x="2136955" y="3218717"/>
                </a:cubicBezTo>
                <a:cubicBezTo>
                  <a:pt x="2099046" y="3139454"/>
                  <a:pt x="2073544" y="3051919"/>
                  <a:pt x="2034947" y="2971967"/>
                </a:cubicBezTo>
                <a:cubicBezTo>
                  <a:pt x="1977739" y="2855484"/>
                  <a:pt x="1912261" y="2744515"/>
                  <a:pt x="1844025" y="2617005"/>
                </a:cubicBezTo>
                <a:cubicBezTo>
                  <a:pt x="1917085" y="2599774"/>
                  <a:pt x="1971536" y="2588057"/>
                  <a:pt x="2038393" y="2572204"/>
                </a:cubicBezTo>
                <a:cubicBezTo>
                  <a:pt x="2079748" y="2465371"/>
                  <a:pt x="2159011" y="2343374"/>
                  <a:pt x="2122481" y="2191740"/>
                </a:cubicBezTo>
                <a:cubicBezTo>
                  <a:pt x="2121102" y="2182090"/>
                  <a:pt x="2130752" y="2167616"/>
                  <a:pt x="2136955" y="2158656"/>
                </a:cubicBezTo>
                <a:cubicBezTo>
                  <a:pt x="2241721" y="2007711"/>
                  <a:pt x="2342351" y="1853320"/>
                  <a:pt x="2451941" y="1705132"/>
                </a:cubicBezTo>
                <a:cubicBezTo>
                  <a:pt x="2502945" y="1636897"/>
                  <a:pt x="2563599" y="1559012"/>
                  <a:pt x="2638037" y="1526617"/>
                </a:cubicBezTo>
                <a:cubicBezTo>
                  <a:pt x="2770372" y="1470788"/>
                  <a:pt x="2915114" y="1447354"/>
                  <a:pt x="3055031" y="1408756"/>
                </a:cubicBezTo>
                <a:cubicBezTo>
                  <a:pt x="3061234" y="1418406"/>
                  <a:pt x="3066059" y="1425987"/>
                  <a:pt x="3072262" y="1435637"/>
                </a:cubicBezTo>
                <a:cubicBezTo>
                  <a:pt x="3050206" y="1492844"/>
                  <a:pt x="3037111" y="1559701"/>
                  <a:pt x="3000581" y="1607259"/>
                </a:cubicBezTo>
                <a:cubicBezTo>
                  <a:pt x="2921317" y="1710646"/>
                  <a:pt x="2860664" y="1833332"/>
                  <a:pt x="2736599" y="1895364"/>
                </a:cubicBezTo>
                <a:cubicBezTo>
                  <a:pt x="2714544" y="1906392"/>
                  <a:pt x="2700069" y="1933273"/>
                  <a:pt x="2685595" y="1956018"/>
                </a:cubicBezTo>
                <a:cubicBezTo>
                  <a:pt x="2513973" y="2250326"/>
                  <a:pt x="2341661" y="2543256"/>
                  <a:pt x="2171417" y="2837564"/>
                </a:cubicBezTo>
                <a:cubicBezTo>
                  <a:pt x="2161768" y="2853416"/>
                  <a:pt x="2155565" y="2888568"/>
                  <a:pt x="2163147" y="2894771"/>
                </a:cubicBezTo>
                <a:cubicBezTo>
                  <a:pt x="2214151" y="2937504"/>
                  <a:pt x="2209326" y="3001604"/>
                  <a:pt x="2234828" y="3050541"/>
                </a:cubicBezTo>
                <a:cubicBezTo>
                  <a:pt x="2290657" y="3155306"/>
                  <a:pt x="2317538" y="3271789"/>
                  <a:pt x="2400247" y="3365526"/>
                </a:cubicBezTo>
                <a:cubicBezTo>
                  <a:pt x="2473307" y="3446857"/>
                  <a:pt x="2540164" y="3513714"/>
                  <a:pt x="2658025" y="3505443"/>
                </a:cubicBezTo>
                <a:cubicBezTo>
                  <a:pt x="2673878" y="3594356"/>
                  <a:pt x="2707651" y="3670862"/>
                  <a:pt x="2691109" y="3768046"/>
                </a:cubicBezTo>
                <a:cubicBezTo>
                  <a:pt x="2648376" y="4036852"/>
                  <a:pt x="2629077" y="4309105"/>
                  <a:pt x="2600129" y="4579978"/>
                </a:cubicBezTo>
                <a:cubicBezTo>
                  <a:pt x="2546367" y="4594452"/>
                  <a:pt x="2498120" y="4605481"/>
                  <a:pt x="2482267" y="4634429"/>
                </a:cubicBezTo>
                <a:cubicBezTo>
                  <a:pt x="2411964" y="4753669"/>
                  <a:pt x="2287900" y="4810876"/>
                  <a:pt x="2179688" y="4865326"/>
                </a:cubicBezTo>
                <a:cubicBezTo>
                  <a:pt x="2021851" y="4944589"/>
                  <a:pt x="1904679" y="5056247"/>
                  <a:pt x="1788197" y="5180312"/>
                </a:cubicBezTo>
                <a:cubicBezTo>
                  <a:pt x="1755113" y="5216842"/>
                  <a:pt x="1711690" y="5247169"/>
                  <a:pt x="1668957" y="5269225"/>
                </a:cubicBezTo>
                <a:cubicBezTo>
                  <a:pt x="1522837" y="5344352"/>
                  <a:pt x="1371202" y="5412588"/>
                  <a:pt x="1225082" y="5487026"/>
                </a:cubicBezTo>
                <a:cubicBezTo>
                  <a:pt x="1137548" y="5529760"/>
                  <a:pt x="1059663" y="5580764"/>
                  <a:pt x="950073" y="5563533"/>
                </a:cubicBezTo>
                <a:cubicBezTo>
                  <a:pt x="881838" y="5552505"/>
                  <a:pt x="806710" y="5585588"/>
                  <a:pt x="735028" y="5601441"/>
                </a:cubicBezTo>
                <a:cubicBezTo>
                  <a:pt x="720554" y="5604888"/>
                  <a:pt x="706080" y="5623497"/>
                  <a:pt x="697120" y="5637971"/>
                </a:cubicBezTo>
                <a:cubicBezTo>
                  <a:pt x="665414" y="5688975"/>
                  <a:pt x="669550" y="5990176"/>
                  <a:pt x="722622" y="6007407"/>
                </a:cubicBezTo>
                <a:cubicBezTo>
                  <a:pt x="856335" y="6050830"/>
                  <a:pt x="763976" y="6125269"/>
                  <a:pt x="760530" y="6177651"/>
                </a:cubicBezTo>
                <a:cubicBezTo>
                  <a:pt x="744678" y="6424401"/>
                  <a:pt x="843240" y="6624972"/>
                  <a:pt x="1001077" y="6801419"/>
                </a:cubicBezTo>
                <a:cubicBezTo>
                  <a:pt x="1027958" y="6831746"/>
                  <a:pt x="1093436" y="6869654"/>
                  <a:pt x="1114114" y="6858626"/>
                </a:cubicBezTo>
                <a:cubicBezTo>
                  <a:pt x="1155468" y="6834503"/>
                  <a:pt x="1184417" y="6780742"/>
                  <a:pt x="1206473" y="6733183"/>
                </a:cubicBezTo>
                <a:cubicBezTo>
                  <a:pt x="1217501" y="6711128"/>
                  <a:pt x="1211297" y="6675976"/>
                  <a:pt x="1205094" y="6647028"/>
                </a:cubicBezTo>
                <a:cubicBezTo>
                  <a:pt x="1174767" y="6508489"/>
                  <a:pt x="1167186" y="6372019"/>
                  <a:pt x="1217501" y="6236237"/>
                </a:cubicBezTo>
                <a:cubicBezTo>
                  <a:pt x="1244381" y="6163177"/>
                  <a:pt x="1269883" y="6088049"/>
                  <a:pt x="1292628" y="6021192"/>
                </a:cubicBezTo>
                <a:cubicBezTo>
                  <a:pt x="1404286" y="6088049"/>
                  <a:pt x="1517323" y="6158352"/>
                  <a:pt x="1644144" y="6234169"/>
                </a:cubicBezTo>
                <a:cubicBezTo>
                  <a:pt x="1669646" y="6170759"/>
                  <a:pt x="1685499" y="6127336"/>
                  <a:pt x="1704798" y="6085981"/>
                </a:cubicBezTo>
                <a:cubicBezTo>
                  <a:pt x="1752356" y="5988797"/>
                  <a:pt x="1782682" y="5875761"/>
                  <a:pt x="1854364" y="5802701"/>
                </a:cubicBezTo>
                <a:cubicBezTo>
                  <a:pt x="1937074" y="5719991"/>
                  <a:pt x="2051488" y="5662784"/>
                  <a:pt x="2161768" y="5616605"/>
                </a:cubicBezTo>
                <a:cubicBezTo>
                  <a:pt x="2332012" y="5544923"/>
                  <a:pt x="2510527" y="5493919"/>
                  <a:pt x="2683527" y="5433265"/>
                </a:cubicBezTo>
                <a:cubicBezTo>
                  <a:pt x="2823444" y="5385707"/>
                  <a:pt x="2957158" y="5329878"/>
                  <a:pt x="3032286" y="5191340"/>
                </a:cubicBezTo>
                <a:cubicBezTo>
                  <a:pt x="3141876" y="4992148"/>
                  <a:pt x="3250088" y="4793645"/>
                  <a:pt x="3356921" y="4594452"/>
                </a:cubicBezTo>
                <a:cubicBezTo>
                  <a:pt x="3458929" y="4403531"/>
                  <a:pt x="3528543" y="4198136"/>
                  <a:pt x="3667082" y="4026514"/>
                </a:cubicBezTo>
                <a:cubicBezTo>
                  <a:pt x="3703612" y="3980334"/>
                  <a:pt x="3725668" y="3983780"/>
                  <a:pt x="3770469" y="4004458"/>
                </a:cubicBezTo>
                <a:cubicBezTo>
                  <a:pt x="3848353" y="4039609"/>
                  <a:pt x="3929685" y="4074761"/>
                  <a:pt x="4011016" y="4098195"/>
                </a:cubicBezTo>
                <a:cubicBezTo>
                  <a:pt x="4131634" y="4134725"/>
                  <a:pt x="4259145" y="4149199"/>
                  <a:pt x="4375627" y="4195379"/>
                </a:cubicBezTo>
                <a:cubicBezTo>
                  <a:pt x="4469365" y="4233288"/>
                  <a:pt x="4590672" y="4270507"/>
                  <a:pt x="4574819" y="4418006"/>
                </a:cubicBezTo>
                <a:cubicBezTo>
                  <a:pt x="4573441" y="4433858"/>
                  <a:pt x="4594118" y="4453157"/>
                  <a:pt x="4605146" y="4470388"/>
                </a:cubicBezTo>
                <a:cubicBezTo>
                  <a:pt x="4616174" y="4489687"/>
                  <a:pt x="4634094" y="4508297"/>
                  <a:pt x="4640298" y="4528974"/>
                </a:cubicBezTo>
                <a:cubicBezTo>
                  <a:pt x="4662354" y="4606859"/>
                  <a:pt x="4676828" y="4688190"/>
                  <a:pt x="4700951" y="4766075"/>
                </a:cubicBezTo>
                <a:cubicBezTo>
                  <a:pt x="4716804" y="4817079"/>
                  <a:pt x="4749198" y="4858434"/>
                  <a:pt x="4711290" y="4903235"/>
                </a:cubicBezTo>
                <a:cubicBezTo>
                  <a:pt x="4694059" y="4922534"/>
                  <a:pt x="4696816" y="4968713"/>
                  <a:pt x="4705087" y="4996972"/>
                </a:cubicBezTo>
                <a:cubicBezTo>
                  <a:pt x="4734035" y="5096913"/>
                  <a:pt x="4745752" y="5196164"/>
                  <a:pt x="4776079" y="5296105"/>
                </a:cubicBezTo>
                <a:cubicBezTo>
                  <a:pt x="4801581" y="5383639"/>
                  <a:pt x="4836044" y="5677259"/>
                  <a:pt x="4862924" y="5763414"/>
                </a:cubicBezTo>
                <a:cubicBezTo>
                  <a:pt x="4877398" y="5808215"/>
                  <a:pt x="4922889" y="5717924"/>
                  <a:pt x="4932538" y="5762036"/>
                </a:cubicBezTo>
                <a:cubicBezTo>
                  <a:pt x="4964243" y="5906777"/>
                  <a:pt x="4958729" y="5970877"/>
                  <a:pt x="4912550" y="6119065"/>
                </a:cubicBezTo>
                <a:cubicBezTo>
                  <a:pt x="4896697" y="6171448"/>
                  <a:pt x="4936673" y="6327907"/>
                  <a:pt x="4938052" y="6387182"/>
                </a:cubicBezTo>
                <a:lnTo>
                  <a:pt x="5117256" y="6368572"/>
                </a:lnTo>
                <a:cubicBezTo>
                  <a:pt x="5117256" y="6368572"/>
                  <a:pt x="5117256" y="6335489"/>
                  <a:pt x="5117256" y="6294134"/>
                </a:cubicBezTo>
                <a:cubicBezTo>
                  <a:pt x="5158611" y="6283795"/>
                  <a:pt x="5117256" y="6299648"/>
                  <a:pt x="5196519" y="6356166"/>
                </a:cubicBezTo>
                <a:cubicBezTo>
                  <a:pt x="5317827" y="6368572"/>
                  <a:pt x="5459122" y="6432672"/>
                  <a:pt x="5927120" y="6380290"/>
                </a:cubicBezTo>
                <a:cubicBezTo>
                  <a:pt x="5975368" y="6366505"/>
                  <a:pt x="5967786" y="6283106"/>
                  <a:pt x="5947798" y="6221763"/>
                </a:cubicBezTo>
                <a:cubicBezTo>
                  <a:pt x="5938148" y="6191436"/>
                  <a:pt x="5898172" y="6139053"/>
                  <a:pt x="5865088" y="6142500"/>
                </a:cubicBezTo>
                <a:cubicBezTo>
                  <a:pt x="5710697" y="6153527"/>
                  <a:pt x="5641083" y="6149392"/>
                  <a:pt x="5526668" y="6039802"/>
                </a:cubicBezTo>
                <a:cubicBezTo>
                  <a:pt x="5499788" y="6014300"/>
                  <a:pt x="5474286" y="5981216"/>
                  <a:pt x="5442580" y="5971566"/>
                </a:cubicBezTo>
                <a:cubicBezTo>
                  <a:pt x="5334369" y="5942618"/>
                  <a:pt x="5297839" y="5853705"/>
                  <a:pt x="5267512" y="5766171"/>
                </a:cubicBezTo>
                <a:cubicBezTo>
                  <a:pt x="5237185" y="5678637"/>
                  <a:pt x="5288189" y="5662784"/>
                  <a:pt x="5269579" y="5570425"/>
                </a:cubicBezTo>
                <a:cubicBezTo>
                  <a:pt x="5210993" y="5285766"/>
                  <a:pt x="5162746" y="4919088"/>
                  <a:pt x="5175842" y="4633050"/>
                </a:cubicBezTo>
                <a:cubicBezTo>
                  <a:pt x="5182045" y="4510364"/>
                  <a:pt x="5208926" y="4387679"/>
                  <a:pt x="5210993" y="4263614"/>
                </a:cubicBezTo>
                <a:cubicBezTo>
                  <a:pt x="5210993" y="4182283"/>
                  <a:pt x="5204790" y="4083721"/>
                  <a:pt x="5159989" y="4025135"/>
                </a:cubicBezTo>
                <a:cubicBezTo>
                  <a:pt x="5048331" y="3876947"/>
                  <a:pt x="4896008" y="3770803"/>
                  <a:pt x="4742995" y="3665348"/>
                </a:cubicBezTo>
                <a:cubicBezTo>
                  <a:pt x="4561723" y="3539906"/>
                  <a:pt x="4396304" y="3393096"/>
                  <a:pt x="4226061" y="3253179"/>
                </a:cubicBezTo>
                <a:cubicBezTo>
                  <a:pt x="4215033" y="3243530"/>
                  <a:pt x="4217790" y="3208378"/>
                  <a:pt x="4222615" y="3187701"/>
                </a:cubicBezTo>
                <a:cubicBezTo>
                  <a:pt x="4237089" y="3136697"/>
                  <a:pt x="4263969" y="3087760"/>
                  <a:pt x="4273619" y="3034688"/>
                </a:cubicBezTo>
                <a:cubicBezTo>
                  <a:pt x="4279822" y="2996780"/>
                  <a:pt x="4290850" y="2977481"/>
                  <a:pt x="4330826" y="2977481"/>
                </a:cubicBezTo>
                <a:cubicBezTo>
                  <a:pt x="4394237" y="2978859"/>
                  <a:pt x="4458336" y="2972656"/>
                  <a:pt x="4521747" y="2982305"/>
                </a:cubicBezTo>
                <a:cubicBezTo>
                  <a:pt x="4696816" y="3007808"/>
                  <a:pt x="4871884" y="3039513"/>
                  <a:pt x="5043507" y="3069840"/>
                </a:cubicBezTo>
                <a:cubicBezTo>
                  <a:pt x="5091065" y="2925098"/>
                  <a:pt x="5142069" y="2787938"/>
                  <a:pt x="5336436" y="2810683"/>
                </a:cubicBezTo>
                <a:cubicBezTo>
                  <a:pt x="5360560" y="2814129"/>
                  <a:pt x="5387441" y="2801034"/>
                  <a:pt x="5412942" y="2791384"/>
                </a:cubicBezTo>
                <a:cubicBezTo>
                  <a:pt x="5521154" y="2750030"/>
                  <a:pt x="5629366" y="2710053"/>
                  <a:pt x="5736199" y="2665941"/>
                </a:cubicBezTo>
                <a:cubicBezTo>
                  <a:pt x="5760323" y="2656292"/>
                  <a:pt x="5774108" y="2625965"/>
                  <a:pt x="5793406" y="2605288"/>
                </a:cubicBezTo>
                <a:cubicBezTo>
                  <a:pt x="5788582" y="2599084"/>
                  <a:pt x="5782379" y="2590814"/>
                  <a:pt x="5777554" y="2584610"/>
                </a:cubicBezTo>
                <a:cubicBezTo>
                  <a:pt x="5714143" y="2599084"/>
                  <a:pt x="5648665" y="2611491"/>
                  <a:pt x="5562509" y="2629411"/>
                </a:cubicBezTo>
                <a:cubicBezTo>
                  <a:pt x="5595593" y="2607356"/>
                  <a:pt x="5608689" y="2596328"/>
                  <a:pt x="5625920" y="2588057"/>
                </a:cubicBezTo>
                <a:cubicBezTo>
                  <a:pt x="5687952" y="2557730"/>
                  <a:pt x="5751363" y="2533606"/>
                  <a:pt x="5810638" y="2500522"/>
                </a:cubicBezTo>
                <a:cubicBezTo>
                  <a:pt x="5829936" y="2489494"/>
                  <a:pt x="5834761" y="2455721"/>
                  <a:pt x="5845789" y="2433665"/>
                </a:cubicBezTo>
                <a:cubicBezTo>
                  <a:pt x="5823733" y="2433665"/>
                  <a:pt x="5799610" y="2427462"/>
                  <a:pt x="5778932" y="2433665"/>
                </a:cubicBezTo>
                <a:cubicBezTo>
                  <a:pt x="5745849" y="2444693"/>
                  <a:pt x="5713454" y="2463992"/>
                  <a:pt x="5680370" y="2478466"/>
                </a:cubicBezTo>
                <a:cubicBezTo>
                  <a:pt x="5676924" y="2473642"/>
                  <a:pt x="5675546" y="2468817"/>
                  <a:pt x="5672099" y="2462614"/>
                </a:cubicBezTo>
                <a:cubicBezTo>
                  <a:pt x="5730685" y="2416434"/>
                  <a:pt x="5789960" y="2371633"/>
                  <a:pt x="5850614" y="2325454"/>
                </a:cubicBezTo>
                <a:cubicBezTo>
                  <a:pt x="5844411" y="2314426"/>
                  <a:pt x="5838207" y="2303398"/>
                  <a:pt x="5831315" y="2293748"/>
                </a:cubicBezTo>
                <a:cubicBezTo>
                  <a:pt x="5716900" y="2284099"/>
                  <a:pt x="5646597" y="2387486"/>
                  <a:pt x="5546656" y="2419191"/>
                </a:cubicBezTo>
                <a:cubicBezTo>
                  <a:pt x="5597661" y="2366809"/>
                  <a:pt x="5654868" y="2322008"/>
                  <a:pt x="5707251" y="2273071"/>
                </a:cubicBezTo>
                <a:cubicBezTo>
                  <a:pt x="5724482" y="2257219"/>
                  <a:pt x="5727928" y="2226892"/>
                  <a:pt x="5738956" y="2202768"/>
                </a:cubicBezTo>
                <a:cubicBezTo>
                  <a:pt x="5710008" y="2204146"/>
                  <a:pt x="5675546" y="2194497"/>
                  <a:pt x="5656247" y="2208971"/>
                </a:cubicBezTo>
                <a:cubicBezTo>
                  <a:pt x="5595593" y="2250326"/>
                  <a:pt x="5541832" y="2302709"/>
                  <a:pt x="5484624" y="2348888"/>
                </a:cubicBezTo>
                <a:cubicBezTo>
                  <a:pt x="5441891" y="2384040"/>
                  <a:pt x="5400536" y="2430219"/>
                  <a:pt x="5333679" y="2398514"/>
                </a:cubicBezTo>
                <a:cubicBezTo>
                  <a:pt x="5373656" y="2248947"/>
                  <a:pt x="5364006" y="2194497"/>
                  <a:pt x="5303353" y="2164859"/>
                </a:cubicBezTo>
                <a:cubicBezTo>
                  <a:pt x="5253727" y="2284099"/>
                  <a:pt x="5207547" y="2406785"/>
                  <a:pt x="5153786" y="2524646"/>
                </a:cubicBezTo>
                <a:cubicBezTo>
                  <a:pt x="5142758" y="2550148"/>
                  <a:pt x="5101403" y="2575650"/>
                  <a:pt x="5072455" y="2579096"/>
                </a:cubicBezTo>
                <a:cubicBezTo>
                  <a:pt x="4984921" y="2585300"/>
                  <a:pt x="4897386" y="2582543"/>
                  <a:pt x="4809852" y="2582543"/>
                </a:cubicBezTo>
                <a:cubicBezTo>
                  <a:pt x="4779525" y="2582543"/>
                  <a:pt x="4749198" y="2582543"/>
                  <a:pt x="4718872" y="2581164"/>
                </a:cubicBezTo>
                <a:cubicBezTo>
                  <a:pt x="4665110" y="2579786"/>
                  <a:pt x="4609282" y="2570136"/>
                  <a:pt x="4554831" y="2576339"/>
                </a:cubicBezTo>
                <a:cubicBezTo>
                  <a:pt x="4499002" y="2584610"/>
                  <a:pt x="4435591" y="2536363"/>
                  <a:pt x="4438349" y="2482602"/>
                </a:cubicBezTo>
                <a:cubicBezTo>
                  <a:pt x="4446620" y="2350267"/>
                  <a:pt x="4452823" y="2218621"/>
                  <a:pt x="4459026" y="2087664"/>
                </a:cubicBezTo>
                <a:cubicBezTo>
                  <a:pt x="4462472" y="2014604"/>
                  <a:pt x="4474878" y="1939476"/>
                  <a:pt x="4462472" y="1867794"/>
                </a:cubicBezTo>
                <a:cubicBezTo>
                  <a:pt x="4430767" y="1676873"/>
                  <a:pt x="4387344" y="1487330"/>
                  <a:pt x="4349436" y="1296409"/>
                </a:cubicBezTo>
                <a:cubicBezTo>
                  <a:pt x="4330137" y="1197847"/>
                  <a:pt x="4357707" y="1172345"/>
                  <a:pt x="4452823" y="1175791"/>
                </a:cubicBezTo>
                <a:cubicBezTo>
                  <a:pt x="4572062" y="1179237"/>
                  <a:pt x="4602389" y="1146843"/>
                  <a:pt x="4653393" y="1037252"/>
                </a:cubicBezTo>
                <a:cubicBezTo>
                  <a:pt x="4683720" y="971774"/>
                  <a:pt x="4725075" y="902160"/>
                  <a:pt x="4818813" y="900093"/>
                </a:cubicBezTo>
                <a:cubicBezTo>
                  <a:pt x="4820191" y="887686"/>
                  <a:pt x="4827083" y="873212"/>
                  <a:pt x="4823637" y="862184"/>
                </a:cubicBezTo>
                <a:cubicBezTo>
                  <a:pt x="4794689" y="758797"/>
                  <a:pt x="4806406" y="656789"/>
                  <a:pt x="4827083" y="553402"/>
                </a:cubicBezTo>
                <a:cubicBezTo>
                  <a:pt x="4836733" y="503776"/>
                  <a:pt x="4827083" y="451393"/>
                  <a:pt x="4842936" y="405214"/>
                </a:cubicBezTo>
                <a:cubicBezTo>
                  <a:pt x="4878088" y="297002"/>
                  <a:pt x="4858789" y="203265"/>
                  <a:pt x="4763673" y="143989"/>
                </a:cubicBezTo>
                <a:cubicBezTo>
                  <a:pt x="4679585" y="91607"/>
                  <a:pt x="4588604" y="45427"/>
                  <a:pt x="4494867" y="15100"/>
                </a:cubicBezTo>
                <a:cubicBezTo>
                  <a:pt x="4390101" y="-20051"/>
                  <a:pt x="4291539" y="8897"/>
                  <a:pt x="4197112" y="73686"/>
                </a:cubicBezTo>
                <a:cubicBezTo>
                  <a:pt x="4092347" y="146746"/>
                  <a:pt x="4050992" y="259783"/>
                  <a:pt x="4009637" y="367994"/>
                </a:cubicBezTo>
                <a:cubicBezTo>
                  <a:pt x="3966904" y="479652"/>
                  <a:pt x="3946226" y="598892"/>
                  <a:pt x="3992406" y="724335"/>
                </a:cubicBezTo>
                <a:cubicBezTo>
                  <a:pt x="3981378" y="733984"/>
                  <a:pt x="3963458" y="748458"/>
                  <a:pt x="3947605" y="760865"/>
                </a:cubicBezTo>
                <a:cubicBezTo>
                  <a:pt x="3778740" y="609920"/>
                  <a:pt x="3525786" y="573390"/>
                  <a:pt x="3396897" y="705036"/>
                </a:cubicBezTo>
                <a:cubicBezTo>
                  <a:pt x="3301092" y="803598"/>
                  <a:pt x="3181852" y="776717"/>
                  <a:pt x="3078465" y="800841"/>
                </a:cubicBezTo>
                <a:cubicBezTo>
                  <a:pt x="2946130" y="831168"/>
                  <a:pt x="2801389" y="802220"/>
                  <a:pt x="2664918" y="810491"/>
                </a:cubicBezTo>
                <a:cubicBezTo>
                  <a:pt x="2606332" y="813937"/>
                  <a:pt x="2531204" y="831168"/>
                  <a:pt x="2494674" y="872523"/>
                </a:cubicBezTo>
                <a:cubicBezTo>
                  <a:pt x="2353379" y="1025535"/>
                  <a:pt x="2222422" y="1187508"/>
                  <a:pt x="2092154" y="1350170"/>
                </a:cubicBezTo>
                <a:cubicBezTo>
                  <a:pt x="1972914" y="1498358"/>
                  <a:pt x="1858500" y="1647925"/>
                  <a:pt x="1743395" y="1800248"/>
                </a:cubicBezTo>
                <a:cubicBezTo>
                  <a:pt x="1732368" y="1814722"/>
                  <a:pt x="1735124" y="1847806"/>
                  <a:pt x="1744774" y="1865726"/>
                </a:cubicBezTo>
                <a:cubicBezTo>
                  <a:pt x="1755802" y="1887782"/>
                  <a:pt x="1777858" y="1907081"/>
                  <a:pt x="1800603" y="1921555"/>
                </a:cubicBezTo>
                <a:cubicBezTo>
                  <a:pt x="1841958" y="1950504"/>
                  <a:pt x="1843336" y="1976006"/>
                  <a:pt x="1805428" y="2005644"/>
                </a:cubicBezTo>
                <a:cubicBezTo>
                  <a:pt x="1749599" y="2051823"/>
                  <a:pt x="1693770" y="2098003"/>
                  <a:pt x="1636562" y="2145561"/>
                </a:cubicBezTo>
                <a:cubicBezTo>
                  <a:pt x="1563502" y="1995994"/>
                  <a:pt x="1482171" y="1856077"/>
                  <a:pt x="1423585" y="1706511"/>
                </a:cubicBezTo>
                <a:cubicBezTo>
                  <a:pt x="1385677" y="1612773"/>
                  <a:pt x="1326401" y="1550741"/>
                  <a:pt x="1243692" y="1507318"/>
                </a:cubicBezTo>
                <a:cubicBezTo>
                  <a:pt x="1208540" y="1531442"/>
                  <a:pt x="1173389" y="1554876"/>
                  <a:pt x="1138926" y="1577622"/>
                </a:cubicBezTo>
                <a:cubicBezTo>
                  <a:pt x="760530" y="1805073"/>
                  <a:pt x="387648" y="2035970"/>
                  <a:pt x="18901" y="2269625"/>
                </a:cubicBezTo>
                <a:cubicBezTo>
                  <a:pt x="4427" y="2279274"/>
                  <a:pt x="-5222" y="2317183"/>
                  <a:pt x="3049" y="2335103"/>
                </a:cubicBezTo>
                <a:cubicBezTo>
                  <a:pt x="31308" y="2410231"/>
                  <a:pt x="71284" y="2480534"/>
                  <a:pt x="104368" y="2552216"/>
                </a:cubicBezTo>
                <a:lnTo>
                  <a:pt x="104368" y="2552216"/>
                </a:lnTo>
                <a:close/>
                <a:moveTo>
                  <a:pt x="1692391" y="2187605"/>
                </a:moveTo>
                <a:cubicBezTo>
                  <a:pt x="1698594" y="2191051"/>
                  <a:pt x="1704798" y="2193808"/>
                  <a:pt x="1711690" y="2198633"/>
                </a:cubicBezTo>
                <a:cubicBezTo>
                  <a:pt x="1762694" y="2305466"/>
                  <a:pt x="1813699" y="2411610"/>
                  <a:pt x="1867460" y="2526714"/>
                </a:cubicBezTo>
                <a:cubicBezTo>
                  <a:pt x="1868838" y="2525335"/>
                  <a:pt x="1851607" y="2537742"/>
                  <a:pt x="1822659" y="2557041"/>
                </a:cubicBezTo>
                <a:cubicBezTo>
                  <a:pt x="1773033" y="2453654"/>
                  <a:pt x="1725475" y="2356470"/>
                  <a:pt x="1681363" y="2256529"/>
                </a:cubicBezTo>
                <a:cubicBezTo>
                  <a:pt x="1673782" y="2238609"/>
                  <a:pt x="1687567" y="2210350"/>
                  <a:pt x="1692391" y="2187605"/>
                </a:cubicBezTo>
                <a:lnTo>
                  <a:pt x="1692391" y="2187605"/>
                </a:lnTo>
                <a:close/>
              </a:path>
            </a:pathLst>
          </a:custGeom>
          <a:solidFill>
            <a:schemeClr val="accent3"/>
          </a:solidFill>
          <a:ln w="6882" cap="flat">
            <a:noFill/>
            <a:prstDash val="solid"/>
            <a:miter/>
          </a:ln>
        </p:spPr>
        <p:txBody>
          <a:bodyPr rtlCol="0" anchor="ctr"/>
          <a:lstStyle/>
          <a:p>
            <a:endParaRPr lang="en-US"/>
          </a:p>
        </p:txBody>
      </p:sp>
      <p:sp>
        <p:nvSpPr>
          <p:cNvPr id="41" name="TextBox 40">
            <a:extLst>
              <a:ext uri="{FF2B5EF4-FFF2-40B4-BE49-F238E27FC236}">
                <a16:creationId xmlns:a16="http://schemas.microsoft.com/office/drawing/2014/main" id="{3927075A-3EA0-44A9-B869-73399412B2A6}"/>
              </a:ext>
            </a:extLst>
          </p:cNvPr>
          <p:cNvSpPr txBox="1"/>
          <p:nvPr/>
        </p:nvSpPr>
        <p:spPr>
          <a:xfrm>
            <a:off x="6171321" y="3934057"/>
            <a:ext cx="2077184" cy="1092607"/>
          </a:xfrm>
          <a:prstGeom prst="rect">
            <a:avLst/>
          </a:prstGeom>
          <a:noFill/>
        </p:spPr>
        <p:txBody>
          <a:bodyPr wrap="square" rtlCol="0">
            <a:spAutoFit/>
          </a:bodyPr>
          <a:lstStyle/>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SARIMA model</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Benchmark AIC</a:t>
            </a:r>
          </a:p>
          <a:p>
            <a:pPr marL="171450" indent="-171450">
              <a:buFont typeface="Arial" panose="020B0604020202020204" pitchFamily="34" charset="0"/>
              <a:buChar char="•"/>
            </a:pPr>
            <a:endParaRPr lang="en-US" altLang="ko-KR" sz="13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b="1" dirty="0">
                <a:solidFill>
                  <a:schemeClr val="tx1">
                    <a:lumMod val="75000"/>
                    <a:lumOff val="25000"/>
                  </a:schemeClr>
                </a:solidFill>
                <a:cs typeface="Arial" pitchFamily="34" charset="0"/>
              </a:rPr>
              <a:t>Forecast horizon</a:t>
            </a:r>
            <a:endParaRPr lang="ko-KR" altLang="en-US" sz="13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4D0D46E4-0D11-4DB8-95CE-A5B6EA61B3FC}"/>
              </a:ext>
            </a:extLst>
          </p:cNvPr>
          <p:cNvSpPr txBox="1"/>
          <p:nvPr/>
        </p:nvSpPr>
        <p:spPr>
          <a:xfrm>
            <a:off x="8333264" y="3061347"/>
            <a:ext cx="3143303" cy="1892826"/>
          </a:xfrm>
          <a:prstGeom prst="rect">
            <a:avLst/>
          </a:prstGeom>
          <a:noFill/>
        </p:spPr>
        <p:txBody>
          <a:bodyPr wrap="square" rtlCol="0">
            <a:spAutoFit/>
          </a:bodyPr>
          <a:lstStyle/>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SARIMA models per selected groups</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Filtering by Benchmark AIC</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IRR and IRR-spread calculation</a:t>
            </a:r>
          </a:p>
          <a:p>
            <a:pPr marL="171450" indent="-171450">
              <a:buFont typeface="Arial" panose="020B0604020202020204" pitchFamily="34" charset="0"/>
              <a:buChar char="•"/>
            </a:pPr>
            <a:endParaRPr lang="en-US" altLang="ko-KR" sz="13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dirty="0">
                <a:solidFill>
                  <a:schemeClr val="tx1">
                    <a:lumMod val="75000"/>
                    <a:lumOff val="25000"/>
                  </a:schemeClr>
                </a:solidFill>
                <a:cs typeface="Arial" pitchFamily="34" charset="0"/>
              </a:rPr>
              <a:t>Profit and Risk trade-off ranking</a:t>
            </a:r>
          </a:p>
          <a:p>
            <a:pPr marL="171450" indent="-171450">
              <a:buFont typeface="Arial" panose="020B0604020202020204" pitchFamily="34" charset="0"/>
              <a:buChar char="•"/>
            </a:pPr>
            <a:endParaRPr lang="en-US" altLang="ko-KR" sz="1300" b="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300" b="1" dirty="0">
                <a:solidFill>
                  <a:schemeClr val="tx1">
                    <a:lumMod val="75000"/>
                    <a:lumOff val="25000"/>
                  </a:schemeClr>
                </a:solidFill>
                <a:cs typeface="Arial" pitchFamily="34" charset="0"/>
              </a:rPr>
              <a:t>TOP5 Region, Counties and States</a:t>
            </a:r>
          </a:p>
        </p:txBody>
      </p:sp>
      <p:grpSp>
        <p:nvGrpSpPr>
          <p:cNvPr id="49" name="Group 22">
            <a:extLst>
              <a:ext uri="{FF2B5EF4-FFF2-40B4-BE49-F238E27FC236}">
                <a16:creationId xmlns:a16="http://schemas.microsoft.com/office/drawing/2014/main" id="{7BEF5344-E3E4-4E8F-BDC5-85414AADC3F9}"/>
              </a:ext>
            </a:extLst>
          </p:cNvPr>
          <p:cNvGrpSpPr/>
          <p:nvPr/>
        </p:nvGrpSpPr>
        <p:grpSpPr>
          <a:xfrm>
            <a:off x="955589" y="1471248"/>
            <a:ext cx="206152" cy="206152"/>
            <a:chOff x="2411760" y="3708613"/>
            <a:chExt cx="206152" cy="206152"/>
          </a:xfrm>
        </p:grpSpPr>
        <p:sp>
          <p:nvSpPr>
            <p:cNvPr id="50" name="Oval 23">
              <a:extLst>
                <a:ext uri="{FF2B5EF4-FFF2-40B4-BE49-F238E27FC236}">
                  <a16:creationId xmlns:a16="http://schemas.microsoft.com/office/drawing/2014/main" id="{4D7762D5-FF83-4D83-A41B-73B088827FE4}"/>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Chevron 34">
              <a:extLst>
                <a:ext uri="{FF2B5EF4-FFF2-40B4-BE49-F238E27FC236}">
                  <a16:creationId xmlns:a16="http://schemas.microsoft.com/office/drawing/2014/main" id="{8C3D2F9B-95D1-4F8D-BE64-5D449877DD1D}"/>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3" name="TextBox 52">
            <a:extLst>
              <a:ext uri="{FF2B5EF4-FFF2-40B4-BE49-F238E27FC236}">
                <a16:creationId xmlns:a16="http://schemas.microsoft.com/office/drawing/2014/main" id="{81DFD9CB-4391-4D7D-A42E-468EA9A8468A}"/>
              </a:ext>
            </a:extLst>
          </p:cNvPr>
          <p:cNvSpPr txBox="1"/>
          <p:nvPr/>
        </p:nvSpPr>
        <p:spPr>
          <a:xfrm>
            <a:off x="1214923" y="1434017"/>
            <a:ext cx="3886917" cy="276999"/>
          </a:xfrm>
          <a:prstGeom prst="rect">
            <a:avLst/>
          </a:prstGeom>
          <a:noFill/>
        </p:spPr>
        <p:txBody>
          <a:bodyPr wrap="square" rtlCol="0" anchor="ctr">
            <a:spAutoFit/>
          </a:bodyPr>
          <a:lstStyle/>
          <a:p>
            <a:r>
              <a:rPr lang="en-US" altLang="ko-KR" sz="1200" b="1" dirty="0">
                <a:solidFill>
                  <a:schemeClr val="accent1"/>
                </a:solidFill>
              </a:rPr>
              <a:t>Investment Profitability Indicator: forecasted IRR</a:t>
            </a:r>
            <a:endParaRPr lang="ko-KR" altLang="en-US" sz="1200" b="1" dirty="0">
              <a:solidFill>
                <a:schemeClr val="accent1"/>
              </a:solidFill>
            </a:endParaRPr>
          </a:p>
        </p:txBody>
      </p:sp>
      <p:grpSp>
        <p:nvGrpSpPr>
          <p:cNvPr id="55" name="Group 22">
            <a:extLst>
              <a:ext uri="{FF2B5EF4-FFF2-40B4-BE49-F238E27FC236}">
                <a16:creationId xmlns:a16="http://schemas.microsoft.com/office/drawing/2014/main" id="{806C7D3C-EB6D-41D2-BE23-78964A183E18}"/>
              </a:ext>
            </a:extLst>
          </p:cNvPr>
          <p:cNvGrpSpPr/>
          <p:nvPr/>
        </p:nvGrpSpPr>
        <p:grpSpPr>
          <a:xfrm>
            <a:off x="954684" y="2034418"/>
            <a:ext cx="206152" cy="206152"/>
            <a:chOff x="2411760" y="3708613"/>
            <a:chExt cx="206152" cy="206152"/>
          </a:xfrm>
        </p:grpSpPr>
        <p:sp>
          <p:nvSpPr>
            <p:cNvPr id="56" name="Oval 23">
              <a:extLst>
                <a:ext uri="{FF2B5EF4-FFF2-40B4-BE49-F238E27FC236}">
                  <a16:creationId xmlns:a16="http://schemas.microsoft.com/office/drawing/2014/main" id="{9D4CB946-E8E6-4FC8-A3A9-716DF0EF1371}"/>
                </a:ext>
              </a:extLst>
            </p:cNvPr>
            <p:cNvSpPr/>
            <p:nvPr/>
          </p:nvSpPr>
          <p:spPr>
            <a:xfrm>
              <a:off x="2411760" y="3708613"/>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Chevron 34">
              <a:extLst>
                <a:ext uri="{FF2B5EF4-FFF2-40B4-BE49-F238E27FC236}">
                  <a16:creationId xmlns:a16="http://schemas.microsoft.com/office/drawing/2014/main" id="{BE59B2D8-22FC-4690-A3FB-1C9B11223FF5}"/>
                </a:ext>
              </a:extLst>
            </p:cNvPr>
            <p:cNvSpPr/>
            <p:nvPr/>
          </p:nvSpPr>
          <p:spPr>
            <a:xfrm>
              <a:off x="2478836" y="3755880"/>
              <a:ext cx="72000" cy="108000"/>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58" name="TextBox 57">
            <a:extLst>
              <a:ext uri="{FF2B5EF4-FFF2-40B4-BE49-F238E27FC236}">
                <a16:creationId xmlns:a16="http://schemas.microsoft.com/office/drawing/2014/main" id="{C3222D1B-5D7C-4171-B418-3C2FE94E758D}"/>
              </a:ext>
            </a:extLst>
          </p:cNvPr>
          <p:cNvSpPr txBox="1"/>
          <p:nvPr/>
        </p:nvSpPr>
        <p:spPr>
          <a:xfrm>
            <a:off x="1213388" y="2015404"/>
            <a:ext cx="3886917" cy="461665"/>
          </a:xfrm>
          <a:prstGeom prst="rect">
            <a:avLst/>
          </a:prstGeom>
          <a:noFill/>
        </p:spPr>
        <p:txBody>
          <a:bodyPr wrap="square" rtlCol="0" anchor="ctr">
            <a:spAutoFit/>
          </a:bodyPr>
          <a:lstStyle/>
          <a:p>
            <a:r>
              <a:rPr lang="en-US" altLang="ko-KR" sz="1200" b="1" dirty="0">
                <a:solidFill>
                  <a:schemeClr val="accent1"/>
                </a:solidFill>
              </a:rPr>
              <a:t>Investment Risk Indicator: </a:t>
            </a:r>
            <a:r>
              <a:rPr lang="en-US" altLang="ko-KR" sz="1200" b="1" dirty="0" err="1">
                <a:solidFill>
                  <a:schemeClr val="accent1"/>
                </a:solidFill>
              </a:rPr>
              <a:t>IRRmax</a:t>
            </a:r>
            <a:r>
              <a:rPr lang="en-US" altLang="ko-KR" sz="1200" b="1" dirty="0">
                <a:solidFill>
                  <a:schemeClr val="accent1"/>
                </a:solidFill>
              </a:rPr>
              <a:t> – </a:t>
            </a:r>
            <a:r>
              <a:rPr lang="en-US" altLang="ko-KR" sz="1200" b="1" dirty="0" err="1">
                <a:solidFill>
                  <a:schemeClr val="accent1"/>
                </a:solidFill>
              </a:rPr>
              <a:t>IRRmin</a:t>
            </a:r>
            <a:r>
              <a:rPr lang="en-US" altLang="ko-KR" sz="1200" b="1" dirty="0">
                <a:solidFill>
                  <a:schemeClr val="accent1"/>
                </a:solidFill>
              </a:rPr>
              <a:t>,</a:t>
            </a:r>
          </a:p>
          <a:p>
            <a:r>
              <a:rPr lang="en-US" altLang="ko-KR" sz="1200" dirty="0">
                <a:solidFill>
                  <a:schemeClr val="accent1"/>
                </a:solidFill>
              </a:rPr>
              <a:t>statistically significant amplitude of forecast</a:t>
            </a:r>
            <a:endParaRPr lang="ko-KR" altLang="en-US" sz="1200" dirty="0">
              <a:solidFill>
                <a:schemeClr val="accent1"/>
              </a:solidFill>
            </a:endParaRPr>
          </a:p>
        </p:txBody>
      </p:sp>
      <p:sp>
        <p:nvSpPr>
          <p:cNvPr id="64" name="Isosceles Triangle 57">
            <a:extLst>
              <a:ext uri="{FF2B5EF4-FFF2-40B4-BE49-F238E27FC236}">
                <a16:creationId xmlns:a16="http://schemas.microsoft.com/office/drawing/2014/main" id="{6638BFAE-02A3-498D-B1F6-DC0011C846C8}"/>
              </a:ext>
            </a:extLst>
          </p:cNvPr>
          <p:cNvSpPr/>
          <p:nvPr/>
        </p:nvSpPr>
        <p:spPr>
          <a:xfrm>
            <a:off x="1185580" y="4893733"/>
            <a:ext cx="283387" cy="515830"/>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5" name="Rectangle 7">
            <a:extLst>
              <a:ext uri="{FF2B5EF4-FFF2-40B4-BE49-F238E27FC236}">
                <a16:creationId xmlns:a16="http://schemas.microsoft.com/office/drawing/2014/main" id="{53C3411B-C70D-40A0-B841-73723CF714DC}"/>
              </a:ext>
            </a:extLst>
          </p:cNvPr>
          <p:cNvSpPr/>
          <p:nvPr/>
        </p:nvSpPr>
        <p:spPr>
          <a:xfrm rot="18900000">
            <a:off x="3462288" y="4074125"/>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Donut 24">
            <a:extLst>
              <a:ext uri="{FF2B5EF4-FFF2-40B4-BE49-F238E27FC236}">
                <a16:creationId xmlns:a16="http://schemas.microsoft.com/office/drawing/2014/main" id="{A0B69E28-0F51-4644-81E3-0DF242E5F5D9}"/>
              </a:ext>
            </a:extLst>
          </p:cNvPr>
          <p:cNvSpPr/>
          <p:nvPr/>
        </p:nvSpPr>
        <p:spPr>
          <a:xfrm>
            <a:off x="5468698" y="3224482"/>
            <a:ext cx="445599" cy="44922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7" name="Oval 27">
            <a:extLst>
              <a:ext uri="{FF2B5EF4-FFF2-40B4-BE49-F238E27FC236}">
                <a16:creationId xmlns:a16="http://schemas.microsoft.com/office/drawing/2014/main" id="{4E01D7F4-2ED1-4894-AE71-92D83520E940}"/>
              </a:ext>
            </a:extLst>
          </p:cNvPr>
          <p:cNvSpPr/>
          <p:nvPr/>
        </p:nvSpPr>
        <p:spPr>
          <a:xfrm>
            <a:off x="7741954" y="2320010"/>
            <a:ext cx="314029" cy="597211"/>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05889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Profit vs Risk Trade-off</a:t>
            </a:r>
          </a:p>
        </p:txBody>
      </p:sp>
      <p:grpSp>
        <p:nvGrpSpPr>
          <p:cNvPr id="12" name="그룹 3">
            <a:extLst>
              <a:ext uri="{FF2B5EF4-FFF2-40B4-BE49-F238E27FC236}">
                <a16:creationId xmlns:a16="http://schemas.microsoft.com/office/drawing/2014/main" id="{3A8A3D88-0760-4D94-9137-51FAD6F5519C}"/>
              </a:ext>
            </a:extLst>
          </p:cNvPr>
          <p:cNvGrpSpPr/>
          <p:nvPr/>
        </p:nvGrpSpPr>
        <p:grpSpPr>
          <a:xfrm>
            <a:off x="3889427" y="4386491"/>
            <a:ext cx="4939632" cy="901016"/>
            <a:chOff x="467544" y="2421312"/>
            <a:chExt cx="4648973" cy="901016"/>
          </a:xfrm>
        </p:grpSpPr>
        <p:sp>
          <p:nvSpPr>
            <p:cNvPr id="13" name="Rectangle 12">
              <a:extLst>
                <a:ext uri="{FF2B5EF4-FFF2-40B4-BE49-F238E27FC236}">
                  <a16:creationId xmlns:a16="http://schemas.microsoft.com/office/drawing/2014/main" id="{6868932D-151C-4133-9069-2EE5B995D97B}"/>
                </a:ext>
              </a:extLst>
            </p:cNvPr>
            <p:cNvSpPr/>
            <p:nvPr/>
          </p:nvSpPr>
          <p:spPr>
            <a:xfrm>
              <a:off x="467544" y="2799108"/>
              <a:ext cx="4648973" cy="523220"/>
            </a:xfrm>
            <a:prstGeom prst="rect">
              <a:avLst/>
            </a:prstGeom>
          </p:spPr>
          <p:txBody>
            <a:bodyPr wrap="square" lIns="72000" rIns="72000">
              <a:spAutoFit/>
            </a:bodyPr>
            <a:lstStyle/>
            <a:p>
              <a:pPr algn="ctr"/>
              <a:endParaRPr lang="en-US" altLang="ko-KR" sz="1400" dirty="0">
                <a:solidFill>
                  <a:schemeClr val="tx1">
                    <a:lumMod val="75000"/>
                    <a:lumOff val="25000"/>
                  </a:schemeClr>
                </a:solidFill>
              </a:endParaRPr>
            </a:p>
            <a:p>
              <a:pPr algn="ctr"/>
              <a:r>
                <a:rPr lang="en-US" altLang="ko-KR" sz="1400" dirty="0">
                  <a:solidFill>
                    <a:schemeClr val="tx1">
                      <a:lumMod val="75000"/>
                      <a:lumOff val="25000"/>
                    </a:schemeClr>
                  </a:solidFill>
                </a:rPr>
                <a:t>INTERSECTION of 2 SORTED LISTS</a:t>
              </a:r>
            </a:p>
          </p:txBody>
        </p:sp>
        <p:sp>
          <p:nvSpPr>
            <p:cNvPr id="14" name="Rectangle 13">
              <a:extLst>
                <a:ext uri="{FF2B5EF4-FFF2-40B4-BE49-F238E27FC236}">
                  <a16:creationId xmlns:a16="http://schemas.microsoft.com/office/drawing/2014/main" id="{BED93039-E5A5-4335-986F-6F6F0BB768E5}"/>
                </a:ext>
              </a:extLst>
            </p:cNvPr>
            <p:cNvSpPr/>
            <p:nvPr/>
          </p:nvSpPr>
          <p:spPr>
            <a:xfrm>
              <a:off x="467544" y="2421312"/>
              <a:ext cx="4546958" cy="461665"/>
            </a:xfrm>
            <a:prstGeom prst="rect">
              <a:avLst/>
            </a:prstGeom>
          </p:spPr>
          <p:txBody>
            <a:bodyPr wrap="square">
              <a:spAutoFit/>
            </a:bodyPr>
            <a:lstStyle/>
            <a:p>
              <a:pPr algn="ctr"/>
              <a:r>
                <a:rPr lang="en-US" altLang="ko-KR" sz="2400" b="1" dirty="0">
                  <a:solidFill>
                    <a:schemeClr val="tx1">
                      <a:lumMod val="75000"/>
                      <a:lumOff val="25000"/>
                    </a:schemeClr>
                  </a:solidFill>
                </a:rPr>
                <a:t>TOP5</a:t>
              </a:r>
              <a:endParaRPr lang="ko-KR" altLang="en-US" sz="2400" b="1" dirty="0">
                <a:solidFill>
                  <a:schemeClr val="tx1">
                    <a:lumMod val="75000"/>
                    <a:lumOff val="25000"/>
                  </a:schemeClr>
                </a:solidFill>
              </a:endParaRPr>
            </a:p>
          </p:txBody>
        </p:sp>
      </p:grpSp>
      <p:grpSp>
        <p:nvGrpSpPr>
          <p:cNvPr id="21" name="Group 2">
            <a:extLst>
              <a:ext uri="{FF2B5EF4-FFF2-40B4-BE49-F238E27FC236}">
                <a16:creationId xmlns:a16="http://schemas.microsoft.com/office/drawing/2014/main" id="{84EBB9AD-050E-4384-B689-1056B2EFE3A1}"/>
              </a:ext>
            </a:extLst>
          </p:cNvPr>
          <p:cNvGrpSpPr/>
          <p:nvPr/>
        </p:nvGrpSpPr>
        <p:grpSpPr>
          <a:xfrm>
            <a:off x="142199" y="1799877"/>
            <a:ext cx="7064614" cy="766486"/>
            <a:chOff x="-568416" y="1916832"/>
            <a:chExt cx="4104456" cy="1152128"/>
          </a:xfrm>
        </p:grpSpPr>
        <p:sp>
          <p:nvSpPr>
            <p:cNvPr id="22" name="Right Arrow 8">
              <a:extLst>
                <a:ext uri="{FF2B5EF4-FFF2-40B4-BE49-F238E27FC236}">
                  <a16:creationId xmlns:a16="http://schemas.microsoft.com/office/drawing/2014/main" id="{6E794ECE-D234-4493-B929-050D91CC437A}"/>
                </a:ext>
              </a:extLst>
            </p:cNvPr>
            <p:cNvSpPr/>
            <p:nvPr/>
          </p:nvSpPr>
          <p:spPr>
            <a:xfrm>
              <a:off x="-568416" y="1916832"/>
              <a:ext cx="4104456" cy="1152128"/>
            </a:xfrm>
            <a:prstGeom prst="rightArrow">
              <a:avLst>
                <a:gd name="adj1" fmla="val 68188"/>
                <a:gd name="adj2" fmla="val 50000"/>
              </a:avLst>
            </a:prstGeom>
            <a:gradFill flip="none" rotWithShape="1">
              <a:gsLst>
                <a:gs pos="46000">
                  <a:schemeClr val="accent5"/>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a:extLst>
                <a:ext uri="{FF2B5EF4-FFF2-40B4-BE49-F238E27FC236}">
                  <a16:creationId xmlns:a16="http://schemas.microsoft.com/office/drawing/2014/main" id="{8ED07D8C-25AD-406C-BF79-6E30C7DEA8F5}"/>
                </a:ext>
              </a:extLst>
            </p:cNvPr>
            <p:cNvSpPr txBox="1"/>
            <p:nvPr/>
          </p:nvSpPr>
          <p:spPr>
            <a:xfrm>
              <a:off x="210210" y="2199165"/>
              <a:ext cx="2929211" cy="508891"/>
            </a:xfrm>
            <a:prstGeom prst="rect">
              <a:avLst/>
            </a:prstGeom>
            <a:noFill/>
          </p:spPr>
          <p:txBody>
            <a:bodyPr wrap="square" lIns="0" tIns="0" rIns="0" bIns="0" rtlCol="0" anchor="b">
              <a:spAutoFit/>
            </a:bodyPr>
            <a:lstStyle/>
            <a:p>
              <a:pPr algn="r"/>
              <a:r>
                <a:rPr lang="en-US" altLang="ko-KR" sz="2200" b="1" dirty="0">
                  <a:solidFill>
                    <a:schemeClr val="bg1"/>
                  </a:solidFill>
                </a:rPr>
                <a:t>Highest Rate of Return</a:t>
              </a:r>
              <a:endParaRPr lang="ko-KR" altLang="en-US" sz="2200" b="1" dirty="0">
                <a:solidFill>
                  <a:schemeClr val="bg1"/>
                </a:solidFill>
              </a:endParaRPr>
            </a:p>
          </p:txBody>
        </p:sp>
      </p:grpSp>
      <p:grpSp>
        <p:nvGrpSpPr>
          <p:cNvPr id="24" name="Group 5">
            <a:extLst>
              <a:ext uri="{FF2B5EF4-FFF2-40B4-BE49-F238E27FC236}">
                <a16:creationId xmlns:a16="http://schemas.microsoft.com/office/drawing/2014/main" id="{7DDAECF7-8D1D-408D-956F-64EA9AF3C4DC}"/>
              </a:ext>
            </a:extLst>
          </p:cNvPr>
          <p:cNvGrpSpPr/>
          <p:nvPr/>
        </p:nvGrpSpPr>
        <p:grpSpPr>
          <a:xfrm>
            <a:off x="5186715" y="2708302"/>
            <a:ext cx="5472000" cy="673431"/>
            <a:chOff x="4694684" y="1960632"/>
            <a:chExt cx="4104456" cy="1152128"/>
          </a:xfrm>
        </p:grpSpPr>
        <p:sp>
          <p:nvSpPr>
            <p:cNvPr id="25" name="Right Arrow 11">
              <a:extLst>
                <a:ext uri="{FF2B5EF4-FFF2-40B4-BE49-F238E27FC236}">
                  <a16:creationId xmlns:a16="http://schemas.microsoft.com/office/drawing/2014/main" id="{8B630810-2960-43E9-A8FA-2D616A154C52}"/>
                </a:ext>
              </a:extLst>
            </p:cNvPr>
            <p:cNvSpPr/>
            <p:nvPr/>
          </p:nvSpPr>
          <p:spPr>
            <a:xfrm rot="10800000">
              <a:off x="4694684" y="1960632"/>
              <a:ext cx="4104456" cy="1152128"/>
            </a:xfrm>
            <a:prstGeom prst="rightArrow">
              <a:avLst>
                <a:gd name="adj1" fmla="val 68188"/>
                <a:gd name="adj2" fmla="val 50000"/>
              </a:avLst>
            </a:prstGeom>
            <a:gradFill flip="none" rotWithShape="1">
              <a:gsLst>
                <a:gs pos="46000">
                  <a:schemeClr val="accent6"/>
                </a:gs>
                <a:gs pos="94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TextBox 25">
              <a:extLst>
                <a:ext uri="{FF2B5EF4-FFF2-40B4-BE49-F238E27FC236}">
                  <a16:creationId xmlns:a16="http://schemas.microsoft.com/office/drawing/2014/main" id="{D12A5307-8A82-48C0-AC00-CA3D84CBD3A9}"/>
                </a:ext>
              </a:extLst>
            </p:cNvPr>
            <p:cNvSpPr txBox="1"/>
            <p:nvPr/>
          </p:nvSpPr>
          <p:spPr>
            <a:xfrm>
              <a:off x="5272684" y="2233144"/>
              <a:ext cx="2327159" cy="579209"/>
            </a:xfrm>
            <a:prstGeom prst="rect">
              <a:avLst/>
            </a:prstGeom>
            <a:noFill/>
          </p:spPr>
          <p:txBody>
            <a:bodyPr wrap="square" lIns="0" tIns="0" rIns="0" bIns="0" rtlCol="0" anchor="b">
              <a:spAutoFit/>
            </a:bodyPr>
            <a:lstStyle/>
            <a:p>
              <a:r>
                <a:rPr lang="en-US" altLang="ko-KR" sz="2200" b="1" dirty="0">
                  <a:solidFill>
                    <a:schemeClr val="bg1"/>
                  </a:solidFill>
                </a:rPr>
                <a:t>Lowest Risk</a:t>
              </a:r>
              <a:endParaRPr lang="ko-KR" altLang="en-US" sz="2200" b="1" dirty="0">
                <a:solidFill>
                  <a:schemeClr val="bg1"/>
                </a:solidFill>
              </a:endParaRPr>
            </a:p>
          </p:txBody>
        </p:sp>
      </p:grpSp>
      <p:pic>
        <p:nvPicPr>
          <p:cNvPr id="27" name="Рисунок 26" descr="Развернуть">
            <a:extLst>
              <a:ext uri="{FF2B5EF4-FFF2-40B4-BE49-F238E27FC236}">
                <a16:creationId xmlns:a16="http://schemas.microsoft.com/office/drawing/2014/main" id="{42B49A7F-9F9A-4674-8697-C1AA974C5F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648423">
            <a:off x="5405787" y="2947494"/>
            <a:ext cx="1737356" cy="1737356"/>
          </a:xfrm>
          <a:prstGeom prst="rect">
            <a:avLst/>
          </a:prstGeom>
        </p:spPr>
      </p:pic>
    </p:spTree>
    <p:extLst>
      <p:ext uri="{BB962C8B-B14F-4D97-AF65-F5344CB8AC3E}">
        <p14:creationId xmlns:p14="http://schemas.microsoft.com/office/powerpoint/2010/main" val="1094259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TOP 5 Best Regions</a:t>
            </a:r>
          </a:p>
        </p:txBody>
      </p:sp>
      <p:graphicFrame>
        <p:nvGraphicFramePr>
          <p:cNvPr id="3" name="차트 62">
            <a:extLst>
              <a:ext uri="{FF2B5EF4-FFF2-40B4-BE49-F238E27FC236}">
                <a16:creationId xmlns:a16="http://schemas.microsoft.com/office/drawing/2014/main" id="{C7339103-1749-4F93-9C79-6CCEF3A89ABD}"/>
              </a:ext>
            </a:extLst>
          </p:cNvPr>
          <p:cNvGraphicFramePr/>
          <p:nvPr>
            <p:extLst>
              <p:ext uri="{D42A27DB-BD31-4B8C-83A1-F6EECF244321}">
                <p14:modId xmlns:p14="http://schemas.microsoft.com/office/powerpoint/2010/main" val="2615356110"/>
              </p:ext>
            </p:extLst>
          </p:nvPr>
        </p:nvGraphicFramePr>
        <p:xfrm>
          <a:off x="5385919" y="1834186"/>
          <a:ext cx="5720144" cy="3178388"/>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3ABB4576-38EB-4C3F-972D-55228FF1E7F6}"/>
              </a:ext>
            </a:extLst>
          </p:cNvPr>
          <p:cNvGrpSpPr/>
          <p:nvPr/>
        </p:nvGrpSpPr>
        <p:grpSpPr>
          <a:xfrm>
            <a:off x="5263757" y="4835910"/>
            <a:ext cx="5999600" cy="222870"/>
            <a:chOff x="3881029" y="3284984"/>
            <a:chExt cx="6164578" cy="216024"/>
          </a:xfrm>
        </p:grpSpPr>
        <p:sp>
          <p:nvSpPr>
            <p:cNvPr id="5" name="Right Arrow 4">
              <a:extLst>
                <a:ext uri="{FF2B5EF4-FFF2-40B4-BE49-F238E27FC236}">
                  <a16:creationId xmlns:a16="http://schemas.microsoft.com/office/drawing/2014/main" id="{2FD94B56-38E5-43C2-A503-D05CC07A4BEC}"/>
                </a:ext>
              </a:extLst>
            </p:cNvPr>
            <p:cNvSpPr/>
            <p:nvPr/>
          </p:nvSpPr>
          <p:spPr>
            <a:xfrm>
              <a:off x="4025045" y="3284984"/>
              <a:ext cx="6020562" cy="216024"/>
            </a:xfrm>
            <a:prstGeom prst="rightArrow">
              <a:avLst>
                <a:gd name="adj1" fmla="val 45068"/>
                <a:gd name="adj2" fmla="val 6664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a:extLst>
                <a:ext uri="{FF2B5EF4-FFF2-40B4-BE49-F238E27FC236}">
                  <a16:creationId xmlns:a16="http://schemas.microsoft.com/office/drawing/2014/main" id="{F3FCE00C-FDEC-48BC-91E1-71610DBC87BF}"/>
                </a:ext>
              </a:extLst>
            </p:cNvPr>
            <p:cNvSpPr/>
            <p:nvPr/>
          </p:nvSpPr>
          <p:spPr>
            <a:xfrm>
              <a:off x="3881029" y="3284984"/>
              <a:ext cx="216024"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7" name="TextBox 6">
            <a:extLst>
              <a:ext uri="{FF2B5EF4-FFF2-40B4-BE49-F238E27FC236}">
                <a16:creationId xmlns:a16="http://schemas.microsoft.com/office/drawing/2014/main" id="{7FA67495-10F5-4CD8-B1BA-BCB25735FE57}"/>
              </a:ext>
            </a:extLst>
          </p:cNvPr>
          <p:cNvSpPr txBox="1"/>
          <p:nvPr/>
        </p:nvSpPr>
        <p:spPr>
          <a:xfrm>
            <a:off x="5710308" y="4951061"/>
            <a:ext cx="1418626" cy="523220"/>
          </a:xfrm>
          <a:prstGeom prst="rect">
            <a:avLst/>
          </a:prstGeom>
          <a:noFill/>
        </p:spPr>
        <p:txBody>
          <a:bodyPr wrap="square" rtlCol="0" anchor="ctr">
            <a:spAutoFit/>
          </a:bodyPr>
          <a:lstStyle/>
          <a:p>
            <a:pPr algn="ctr"/>
            <a:r>
              <a:rPr lang="en-US" altLang="ko-KR" sz="1400" b="1" dirty="0">
                <a:solidFill>
                  <a:srgbClr val="262626"/>
                </a:solidFill>
              </a:rPr>
              <a:t>1-year investments</a:t>
            </a:r>
            <a:endParaRPr lang="ko-KR" altLang="en-US" sz="1400" b="1" dirty="0">
              <a:solidFill>
                <a:schemeClr val="accent1"/>
              </a:solidFill>
            </a:endParaRPr>
          </a:p>
        </p:txBody>
      </p:sp>
      <p:grpSp>
        <p:nvGrpSpPr>
          <p:cNvPr id="10" name="Group 9">
            <a:extLst>
              <a:ext uri="{FF2B5EF4-FFF2-40B4-BE49-F238E27FC236}">
                <a16:creationId xmlns:a16="http://schemas.microsoft.com/office/drawing/2014/main" id="{D13C9F2A-9E1A-438C-A38C-252477D68D6C}"/>
              </a:ext>
            </a:extLst>
          </p:cNvPr>
          <p:cNvGrpSpPr/>
          <p:nvPr/>
        </p:nvGrpSpPr>
        <p:grpSpPr>
          <a:xfrm>
            <a:off x="5900625" y="1680588"/>
            <a:ext cx="1299351" cy="523220"/>
            <a:chOff x="380678" y="3537303"/>
            <a:chExt cx="1178930" cy="523220"/>
          </a:xfrm>
        </p:grpSpPr>
        <p:sp>
          <p:nvSpPr>
            <p:cNvPr id="11" name="Oval 10">
              <a:extLst>
                <a:ext uri="{FF2B5EF4-FFF2-40B4-BE49-F238E27FC236}">
                  <a16:creationId xmlns:a16="http://schemas.microsoft.com/office/drawing/2014/main" id="{1721273D-CC45-4E29-AC15-B32AD91D9C37}"/>
                </a:ext>
              </a:extLst>
            </p:cNvPr>
            <p:cNvSpPr/>
            <p:nvPr/>
          </p:nvSpPr>
          <p:spPr>
            <a:xfrm>
              <a:off x="380678" y="3690901"/>
              <a:ext cx="216024" cy="216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TextBox 11">
              <a:extLst>
                <a:ext uri="{FF2B5EF4-FFF2-40B4-BE49-F238E27FC236}">
                  <a16:creationId xmlns:a16="http://schemas.microsoft.com/office/drawing/2014/main" id="{829C4F00-73A6-4357-A1C3-2D53782535AD}"/>
                </a:ext>
              </a:extLst>
            </p:cNvPr>
            <p:cNvSpPr txBox="1"/>
            <p:nvPr/>
          </p:nvSpPr>
          <p:spPr>
            <a:xfrm>
              <a:off x="650479" y="3537303"/>
              <a:ext cx="909129" cy="523220"/>
            </a:xfrm>
            <a:prstGeom prst="rect">
              <a:avLst/>
            </a:prstGeom>
            <a:noFill/>
          </p:spPr>
          <p:txBody>
            <a:bodyPr wrap="square" rtlCol="0" anchor="ctr">
              <a:spAutoFit/>
            </a:bodyPr>
            <a:lstStyle/>
            <a:p>
              <a:r>
                <a:rPr lang="en-US" altLang="ko-KR" sz="1400" b="1" dirty="0">
                  <a:solidFill>
                    <a:srgbClr val="262626"/>
                  </a:solidFill>
                </a:rPr>
                <a:t>Lowest IRR</a:t>
              </a:r>
              <a:endParaRPr lang="ko-KR" altLang="en-US" sz="1400" b="1" dirty="0">
                <a:solidFill>
                  <a:srgbClr val="262626"/>
                </a:solidFill>
              </a:endParaRPr>
            </a:p>
          </p:txBody>
        </p:sp>
      </p:grpSp>
      <p:grpSp>
        <p:nvGrpSpPr>
          <p:cNvPr id="13" name="Group 12">
            <a:extLst>
              <a:ext uri="{FF2B5EF4-FFF2-40B4-BE49-F238E27FC236}">
                <a16:creationId xmlns:a16="http://schemas.microsoft.com/office/drawing/2014/main" id="{1AE6E48E-40DC-42A0-B6FA-8A1B961C74DD}"/>
              </a:ext>
            </a:extLst>
          </p:cNvPr>
          <p:cNvGrpSpPr/>
          <p:nvPr/>
        </p:nvGrpSpPr>
        <p:grpSpPr>
          <a:xfrm>
            <a:off x="7680042" y="1680588"/>
            <a:ext cx="1269560" cy="523220"/>
            <a:chOff x="380678" y="3825335"/>
            <a:chExt cx="1269560" cy="523220"/>
          </a:xfrm>
        </p:grpSpPr>
        <p:sp>
          <p:nvSpPr>
            <p:cNvPr id="14" name="Oval 13">
              <a:extLst>
                <a:ext uri="{FF2B5EF4-FFF2-40B4-BE49-F238E27FC236}">
                  <a16:creationId xmlns:a16="http://schemas.microsoft.com/office/drawing/2014/main" id="{BF4CE22C-E869-448D-9F4E-6076BB948844}"/>
                </a:ext>
              </a:extLst>
            </p:cNvPr>
            <p:cNvSpPr/>
            <p:nvPr/>
          </p:nvSpPr>
          <p:spPr>
            <a:xfrm>
              <a:off x="380678" y="396940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xtBox 14">
              <a:extLst>
                <a:ext uri="{FF2B5EF4-FFF2-40B4-BE49-F238E27FC236}">
                  <a16:creationId xmlns:a16="http://schemas.microsoft.com/office/drawing/2014/main" id="{A770C3B4-3369-4CD0-8609-46D22C809478}"/>
                </a:ext>
              </a:extLst>
            </p:cNvPr>
            <p:cNvSpPr txBox="1"/>
            <p:nvPr/>
          </p:nvSpPr>
          <p:spPr>
            <a:xfrm>
              <a:off x="648247" y="3825335"/>
              <a:ext cx="1001991" cy="523220"/>
            </a:xfrm>
            <a:prstGeom prst="rect">
              <a:avLst/>
            </a:prstGeom>
            <a:noFill/>
          </p:spPr>
          <p:txBody>
            <a:bodyPr wrap="square" rtlCol="0" anchor="ctr">
              <a:spAutoFit/>
            </a:bodyPr>
            <a:lstStyle/>
            <a:p>
              <a:r>
                <a:rPr lang="en-US" altLang="ko-KR" sz="1400" b="1" dirty="0">
                  <a:solidFill>
                    <a:srgbClr val="262626"/>
                  </a:solidFill>
                </a:rPr>
                <a:t>IRR median</a:t>
              </a:r>
              <a:endParaRPr lang="ko-KR" altLang="en-US" sz="1400" b="1" dirty="0">
                <a:solidFill>
                  <a:srgbClr val="262626"/>
                </a:solidFill>
              </a:endParaRPr>
            </a:p>
          </p:txBody>
        </p:sp>
      </p:grpSp>
      <p:grpSp>
        <p:nvGrpSpPr>
          <p:cNvPr id="16" name="Group 15">
            <a:extLst>
              <a:ext uri="{FF2B5EF4-FFF2-40B4-BE49-F238E27FC236}">
                <a16:creationId xmlns:a16="http://schemas.microsoft.com/office/drawing/2014/main" id="{828A40D5-5AA3-4682-9BD5-DB7D3804A9EF}"/>
              </a:ext>
            </a:extLst>
          </p:cNvPr>
          <p:cNvGrpSpPr/>
          <p:nvPr/>
        </p:nvGrpSpPr>
        <p:grpSpPr>
          <a:xfrm>
            <a:off x="9500292" y="1680588"/>
            <a:ext cx="1125706" cy="523220"/>
            <a:chOff x="380678" y="4113367"/>
            <a:chExt cx="1125706" cy="523220"/>
          </a:xfrm>
        </p:grpSpPr>
        <p:sp>
          <p:nvSpPr>
            <p:cNvPr id="17" name="Oval 16">
              <a:extLst>
                <a:ext uri="{FF2B5EF4-FFF2-40B4-BE49-F238E27FC236}">
                  <a16:creationId xmlns:a16="http://schemas.microsoft.com/office/drawing/2014/main" id="{31E99C08-05A7-433F-90B4-B8603317E2BF}"/>
                </a:ext>
              </a:extLst>
            </p:cNvPr>
            <p:cNvSpPr/>
            <p:nvPr/>
          </p:nvSpPr>
          <p:spPr>
            <a:xfrm>
              <a:off x="380678" y="4257440"/>
              <a:ext cx="216024" cy="2160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02395AE9-D253-4631-B350-65F2A8B71CB4}"/>
                </a:ext>
              </a:extLst>
            </p:cNvPr>
            <p:cNvSpPr txBox="1"/>
            <p:nvPr/>
          </p:nvSpPr>
          <p:spPr>
            <a:xfrm>
              <a:off x="646015" y="4113367"/>
              <a:ext cx="860369" cy="523220"/>
            </a:xfrm>
            <a:prstGeom prst="rect">
              <a:avLst/>
            </a:prstGeom>
            <a:noFill/>
          </p:spPr>
          <p:txBody>
            <a:bodyPr wrap="square" rtlCol="0" anchor="ctr">
              <a:spAutoFit/>
            </a:bodyPr>
            <a:lstStyle/>
            <a:p>
              <a:r>
                <a:rPr lang="en-US" altLang="ko-KR" sz="1400" b="1" dirty="0">
                  <a:solidFill>
                    <a:srgbClr val="262626"/>
                  </a:solidFill>
                </a:rPr>
                <a:t>Highest IRR</a:t>
              </a:r>
              <a:endParaRPr lang="ko-KR" altLang="en-US" sz="1400" b="1" dirty="0">
                <a:solidFill>
                  <a:srgbClr val="262626"/>
                </a:solidFill>
              </a:endParaRPr>
            </a:p>
          </p:txBody>
        </p:sp>
      </p:grpSp>
      <p:sp>
        <p:nvSpPr>
          <p:cNvPr id="19" name="Rectangle 18">
            <a:extLst>
              <a:ext uri="{FF2B5EF4-FFF2-40B4-BE49-F238E27FC236}">
                <a16:creationId xmlns:a16="http://schemas.microsoft.com/office/drawing/2014/main" id="{E9AC0BBD-D201-467C-A48C-B3A402E43E41}"/>
              </a:ext>
            </a:extLst>
          </p:cNvPr>
          <p:cNvSpPr/>
          <p:nvPr/>
        </p:nvSpPr>
        <p:spPr>
          <a:xfrm>
            <a:off x="5385920" y="5450510"/>
            <a:ext cx="5877438" cy="5809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3C8EE2F8-F43B-4896-8B68-1A3494C2415C}"/>
              </a:ext>
            </a:extLst>
          </p:cNvPr>
          <p:cNvSpPr txBox="1"/>
          <p:nvPr/>
        </p:nvSpPr>
        <p:spPr>
          <a:xfrm>
            <a:off x="5532505" y="5527832"/>
            <a:ext cx="1774228" cy="430887"/>
          </a:xfrm>
          <a:prstGeom prst="rect">
            <a:avLst/>
          </a:prstGeom>
          <a:noFill/>
        </p:spPr>
        <p:txBody>
          <a:bodyPr wrap="square" rtlCol="0" anchor="ctr">
            <a:spAutoFit/>
          </a:bodyPr>
          <a:lstStyle/>
          <a:p>
            <a:pPr algn="ctr"/>
            <a:r>
              <a:rPr lang="en-US" altLang="ko-KR" sz="2200" b="1" dirty="0">
                <a:solidFill>
                  <a:schemeClr val="accent1"/>
                </a:solidFill>
              </a:rPr>
              <a:t>5.3% ± 2,0%</a:t>
            </a:r>
            <a:endParaRPr lang="ko-KR" altLang="en-US" sz="2200" b="1" dirty="0">
              <a:solidFill>
                <a:schemeClr val="accent1"/>
              </a:solidFill>
            </a:endParaRPr>
          </a:p>
        </p:txBody>
      </p:sp>
      <p:sp>
        <p:nvSpPr>
          <p:cNvPr id="21" name="TextBox 20">
            <a:extLst>
              <a:ext uri="{FF2B5EF4-FFF2-40B4-BE49-F238E27FC236}">
                <a16:creationId xmlns:a16="http://schemas.microsoft.com/office/drawing/2014/main" id="{409B6979-0F4B-4C97-8AFE-AC089BD3CC50}"/>
              </a:ext>
            </a:extLst>
          </p:cNvPr>
          <p:cNvSpPr txBox="1"/>
          <p:nvPr/>
        </p:nvSpPr>
        <p:spPr>
          <a:xfrm>
            <a:off x="7247991" y="5527832"/>
            <a:ext cx="1986784" cy="430887"/>
          </a:xfrm>
          <a:prstGeom prst="rect">
            <a:avLst/>
          </a:prstGeom>
          <a:noFill/>
        </p:spPr>
        <p:txBody>
          <a:bodyPr wrap="square" rtlCol="0" anchor="ctr">
            <a:spAutoFit/>
          </a:bodyPr>
          <a:lstStyle/>
          <a:p>
            <a:pPr algn="ctr"/>
            <a:r>
              <a:rPr lang="en-US" altLang="ko-KR" sz="2200" b="1" dirty="0">
                <a:solidFill>
                  <a:schemeClr val="accent2"/>
                </a:solidFill>
              </a:rPr>
              <a:t>2,3% ± 1,1%</a:t>
            </a:r>
            <a:endParaRPr lang="ko-KR" altLang="en-US" sz="2200" b="1" dirty="0">
              <a:solidFill>
                <a:schemeClr val="accent2"/>
              </a:solidFill>
            </a:endParaRPr>
          </a:p>
        </p:txBody>
      </p:sp>
      <p:sp>
        <p:nvSpPr>
          <p:cNvPr id="22" name="TextBox 21">
            <a:extLst>
              <a:ext uri="{FF2B5EF4-FFF2-40B4-BE49-F238E27FC236}">
                <a16:creationId xmlns:a16="http://schemas.microsoft.com/office/drawing/2014/main" id="{ECCFD60C-405C-4AA8-8515-A2B5491B0C3E}"/>
              </a:ext>
            </a:extLst>
          </p:cNvPr>
          <p:cNvSpPr txBox="1"/>
          <p:nvPr/>
        </p:nvSpPr>
        <p:spPr>
          <a:xfrm>
            <a:off x="9222599" y="5527832"/>
            <a:ext cx="1932233" cy="430887"/>
          </a:xfrm>
          <a:prstGeom prst="rect">
            <a:avLst/>
          </a:prstGeom>
          <a:noFill/>
        </p:spPr>
        <p:txBody>
          <a:bodyPr wrap="square" rtlCol="0" anchor="ctr">
            <a:spAutoFit/>
          </a:bodyPr>
          <a:lstStyle/>
          <a:p>
            <a:pPr algn="ctr"/>
            <a:r>
              <a:rPr lang="en-US" altLang="ko-KR" sz="2200" b="1" dirty="0">
                <a:solidFill>
                  <a:schemeClr val="accent3"/>
                </a:solidFill>
              </a:rPr>
              <a:t>2,15% ± 0,6%</a:t>
            </a:r>
            <a:endParaRPr lang="ko-KR" altLang="en-US" sz="2200" b="1" dirty="0">
              <a:solidFill>
                <a:schemeClr val="accent3"/>
              </a:solidFill>
            </a:endParaRPr>
          </a:p>
        </p:txBody>
      </p:sp>
      <p:grpSp>
        <p:nvGrpSpPr>
          <p:cNvPr id="26" name="그룹 10">
            <a:extLst>
              <a:ext uri="{FF2B5EF4-FFF2-40B4-BE49-F238E27FC236}">
                <a16:creationId xmlns:a16="http://schemas.microsoft.com/office/drawing/2014/main" id="{6C55FD25-E26F-4543-B13C-9D7A4C74776A}"/>
              </a:ext>
            </a:extLst>
          </p:cNvPr>
          <p:cNvGrpSpPr/>
          <p:nvPr/>
        </p:nvGrpSpPr>
        <p:grpSpPr>
          <a:xfrm>
            <a:off x="532225" y="1195388"/>
            <a:ext cx="3886918" cy="2442596"/>
            <a:chOff x="1214921" y="2289544"/>
            <a:chExt cx="3886918" cy="2442596"/>
          </a:xfrm>
        </p:grpSpPr>
        <p:sp>
          <p:nvSpPr>
            <p:cNvPr id="27" name="TextBox 26">
              <a:extLst>
                <a:ext uri="{FF2B5EF4-FFF2-40B4-BE49-F238E27FC236}">
                  <a16:creationId xmlns:a16="http://schemas.microsoft.com/office/drawing/2014/main" id="{8E10319D-D8FF-4A45-BF19-E067267E8ACE}"/>
                </a:ext>
              </a:extLst>
            </p:cNvPr>
            <p:cNvSpPr txBox="1"/>
            <p:nvPr/>
          </p:nvSpPr>
          <p:spPr>
            <a:xfrm>
              <a:off x="1214922" y="2289544"/>
              <a:ext cx="3886917" cy="369332"/>
            </a:xfrm>
            <a:prstGeom prst="rect">
              <a:avLst/>
            </a:prstGeom>
            <a:noFill/>
          </p:spPr>
          <p:txBody>
            <a:bodyPr wrap="square" rtlCol="0" anchor="ctr">
              <a:spAutoFit/>
            </a:bodyPr>
            <a:lstStyle/>
            <a:p>
              <a:r>
                <a:rPr lang="en-US" altLang="ko-KR" b="1" dirty="0">
                  <a:solidFill>
                    <a:schemeClr val="accent1"/>
                  </a:solidFill>
                </a:rPr>
                <a:t>ZIPCODES for 1-year horizon</a:t>
              </a:r>
              <a:endParaRPr lang="ko-KR" altLang="en-US" b="1" dirty="0">
                <a:solidFill>
                  <a:schemeClr val="accent1"/>
                </a:solidFill>
              </a:endParaRPr>
            </a:p>
          </p:txBody>
        </p:sp>
        <p:sp>
          <p:nvSpPr>
            <p:cNvPr id="28" name="TextBox 27">
              <a:extLst>
                <a:ext uri="{FF2B5EF4-FFF2-40B4-BE49-F238E27FC236}">
                  <a16:creationId xmlns:a16="http://schemas.microsoft.com/office/drawing/2014/main" id="{F079C447-C497-464C-80DC-E19539C61D51}"/>
                </a:ext>
              </a:extLst>
            </p:cNvPr>
            <p:cNvSpPr txBox="1"/>
            <p:nvPr/>
          </p:nvSpPr>
          <p:spPr>
            <a:xfrm>
              <a:off x="1214921" y="2613611"/>
              <a:ext cx="3886917" cy="21185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14414 (Avon, NY)</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14423 (Caledonia, NY)</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14485 (Lima, NY)</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19023 (Darby, PA)</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44102 (Cleveland, OH)</a:t>
              </a:r>
              <a:endParaRPr lang="ko-KR" altLang="en-US" b="1" dirty="0">
                <a:solidFill>
                  <a:schemeClr val="tx1">
                    <a:lumMod val="75000"/>
                    <a:lumOff val="25000"/>
                  </a:schemeClr>
                </a:solidFill>
              </a:endParaRPr>
            </a:p>
          </p:txBody>
        </p:sp>
      </p:grpSp>
      <p:grpSp>
        <p:nvGrpSpPr>
          <p:cNvPr id="32" name="그룹 11">
            <a:extLst>
              <a:ext uri="{FF2B5EF4-FFF2-40B4-BE49-F238E27FC236}">
                <a16:creationId xmlns:a16="http://schemas.microsoft.com/office/drawing/2014/main" id="{DA7BF0E1-C5B6-4B28-B406-99722938F878}"/>
              </a:ext>
            </a:extLst>
          </p:cNvPr>
          <p:cNvGrpSpPr/>
          <p:nvPr/>
        </p:nvGrpSpPr>
        <p:grpSpPr>
          <a:xfrm>
            <a:off x="487844" y="3817302"/>
            <a:ext cx="4256929" cy="2581096"/>
            <a:chOff x="1214921" y="3231164"/>
            <a:chExt cx="3886918" cy="2581096"/>
          </a:xfrm>
        </p:grpSpPr>
        <p:sp>
          <p:nvSpPr>
            <p:cNvPr id="33" name="TextBox 32">
              <a:extLst>
                <a:ext uri="{FF2B5EF4-FFF2-40B4-BE49-F238E27FC236}">
                  <a16:creationId xmlns:a16="http://schemas.microsoft.com/office/drawing/2014/main" id="{20BF1B89-DAF7-4806-BC0D-40DBDACF09EB}"/>
                </a:ext>
              </a:extLst>
            </p:cNvPr>
            <p:cNvSpPr txBox="1"/>
            <p:nvPr/>
          </p:nvSpPr>
          <p:spPr>
            <a:xfrm>
              <a:off x="1214922" y="3231164"/>
              <a:ext cx="3886917" cy="646331"/>
            </a:xfrm>
            <a:prstGeom prst="rect">
              <a:avLst/>
            </a:prstGeom>
            <a:noFill/>
          </p:spPr>
          <p:txBody>
            <a:bodyPr wrap="square" rtlCol="0" anchor="ctr">
              <a:spAutoFit/>
            </a:bodyPr>
            <a:lstStyle/>
            <a:p>
              <a:r>
                <a:rPr lang="en-US" altLang="ko-KR" b="1" dirty="0">
                  <a:solidFill>
                    <a:schemeClr val="accent1"/>
                  </a:solidFill>
                </a:rPr>
                <a:t>ZIPCODES for 3 and 5-year horizons</a:t>
              </a:r>
              <a:endParaRPr lang="ko-KR" altLang="en-US" b="1" dirty="0">
                <a:solidFill>
                  <a:schemeClr val="accent1"/>
                </a:solidFill>
              </a:endParaRPr>
            </a:p>
          </p:txBody>
        </p:sp>
        <p:sp>
          <p:nvSpPr>
            <p:cNvPr id="34" name="TextBox 33">
              <a:extLst>
                <a:ext uri="{FF2B5EF4-FFF2-40B4-BE49-F238E27FC236}">
                  <a16:creationId xmlns:a16="http://schemas.microsoft.com/office/drawing/2014/main" id="{5457E830-2A61-4F59-853F-E5B408F48952}"/>
                </a:ext>
              </a:extLst>
            </p:cNvPr>
            <p:cNvSpPr txBox="1"/>
            <p:nvPr/>
          </p:nvSpPr>
          <p:spPr>
            <a:xfrm>
              <a:off x="1214921" y="3693731"/>
              <a:ext cx="3886917" cy="21185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17701 (Williamsport, PA)</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17702 (South Williamsport, PA)</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19023 (Darby, PA)</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44102 (Cleveland, OH)</a:t>
              </a:r>
            </a:p>
            <a:p>
              <a:pPr marL="171450" indent="-171450">
                <a:lnSpc>
                  <a:spcPct val="150000"/>
                </a:lnSpc>
                <a:buFont typeface="Arial" panose="020B0604020202020204" pitchFamily="34" charset="0"/>
                <a:buChar char="•"/>
              </a:pPr>
              <a:r>
                <a:rPr lang="en-US" altLang="ko-KR" b="1" dirty="0">
                  <a:solidFill>
                    <a:schemeClr val="tx1">
                      <a:lumMod val="75000"/>
                      <a:lumOff val="25000"/>
                    </a:schemeClr>
                  </a:solidFill>
                </a:rPr>
                <a:t>65255 (Hallsville, MO)</a:t>
              </a:r>
              <a:endParaRPr lang="ko-KR" altLang="en-US" b="1" dirty="0">
                <a:solidFill>
                  <a:schemeClr val="tx1">
                    <a:lumMod val="75000"/>
                    <a:lumOff val="25000"/>
                  </a:schemeClr>
                </a:solidFill>
              </a:endParaRPr>
            </a:p>
          </p:txBody>
        </p:sp>
      </p:grpSp>
      <p:sp>
        <p:nvSpPr>
          <p:cNvPr id="41" name="TextBox 40">
            <a:extLst>
              <a:ext uri="{FF2B5EF4-FFF2-40B4-BE49-F238E27FC236}">
                <a16:creationId xmlns:a16="http://schemas.microsoft.com/office/drawing/2014/main" id="{5723C58A-530C-4D51-8844-E31D2A9E78DB}"/>
              </a:ext>
            </a:extLst>
          </p:cNvPr>
          <p:cNvSpPr txBox="1"/>
          <p:nvPr/>
        </p:nvSpPr>
        <p:spPr>
          <a:xfrm>
            <a:off x="9234775" y="4951061"/>
            <a:ext cx="1418626" cy="523220"/>
          </a:xfrm>
          <a:prstGeom prst="rect">
            <a:avLst/>
          </a:prstGeom>
          <a:noFill/>
        </p:spPr>
        <p:txBody>
          <a:bodyPr wrap="square" rtlCol="0" anchor="ctr">
            <a:spAutoFit/>
          </a:bodyPr>
          <a:lstStyle/>
          <a:p>
            <a:pPr algn="ctr"/>
            <a:r>
              <a:rPr lang="en-US" altLang="ko-KR" sz="1400" b="1" dirty="0">
                <a:solidFill>
                  <a:srgbClr val="262626"/>
                </a:solidFill>
              </a:rPr>
              <a:t>5-year investments</a:t>
            </a:r>
            <a:endParaRPr lang="ko-KR" altLang="en-US" sz="1400" b="1" dirty="0">
              <a:solidFill>
                <a:schemeClr val="accent1"/>
              </a:solidFill>
            </a:endParaRPr>
          </a:p>
        </p:txBody>
      </p:sp>
      <p:sp>
        <p:nvSpPr>
          <p:cNvPr id="42" name="TextBox 41">
            <a:extLst>
              <a:ext uri="{FF2B5EF4-FFF2-40B4-BE49-F238E27FC236}">
                <a16:creationId xmlns:a16="http://schemas.microsoft.com/office/drawing/2014/main" id="{DBBCE467-B5A9-4850-B209-0AACA311034C}"/>
              </a:ext>
            </a:extLst>
          </p:cNvPr>
          <p:cNvSpPr txBox="1"/>
          <p:nvPr/>
        </p:nvSpPr>
        <p:spPr>
          <a:xfrm>
            <a:off x="7532070" y="4942212"/>
            <a:ext cx="1418626" cy="523220"/>
          </a:xfrm>
          <a:prstGeom prst="rect">
            <a:avLst/>
          </a:prstGeom>
          <a:noFill/>
        </p:spPr>
        <p:txBody>
          <a:bodyPr wrap="square" rtlCol="0" anchor="ctr">
            <a:spAutoFit/>
          </a:bodyPr>
          <a:lstStyle/>
          <a:p>
            <a:pPr algn="ctr"/>
            <a:r>
              <a:rPr lang="en-US" altLang="ko-KR" sz="1400" b="1" dirty="0">
                <a:solidFill>
                  <a:srgbClr val="262626"/>
                </a:solidFill>
              </a:rPr>
              <a:t>3-year investments</a:t>
            </a:r>
            <a:endParaRPr lang="ko-KR" altLang="en-US" sz="1400" b="1" dirty="0">
              <a:solidFill>
                <a:schemeClr val="accent1"/>
              </a:solidFill>
            </a:endParaRPr>
          </a:p>
        </p:txBody>
      </p:sp>
    </p:spTree>
    <p:extLst>
      <p:ext uri="{BB962C8B-B14F-4D97-AF65-F5344CB8AC3E}">
        <p14:creationId xmlns:p14="http://schemas.microsoft.com/office/powerpoint/2010/main" val="259704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TOP 5 Best Regions: map</a:t>
            </a:r>
          </a:p>
        </p:txBody>
      </p:sp>
      <p:pic>
        <p:nvPicPr>
          <p:cNvPr id="42" name="Рисунок 41">
            <a:extLst>
              <a:ext uri="{FF2B5EF4-FFF2-40B4-BE49-F238E27FC236}">
                <a16:creationId xmlns:a16="http://schemas.microsoft.com/office/drawing/2014/main" id="{BF9B407A-7563-4609-98FA-94050CFB6560}"/>
              </a:ext>
            </a:extLst>
          </p:cNvPr>
          <p:cNvPicPr>
            <a:picLocks noChangeAspect="1"/>
          </p:cNvPicPr>
          <p:nvPr/>
        </p:nvPicPr>
        <p:blipFill rotWithShape="1">
          <a:blip r:embed="rId3"/>
          <a:srcRect l="51042" t="25309" r="10556" b="19013"/>
          <a:stretch/>
        </p:blipFill>
        <p:spPr>
          <a:xfrm>
            <a:off x="941575" y="1219200"/>
            <a:ext cx="10308849" cy="4203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Прямоугольник 42">
            <a:extLst>
              <a:ext uri="{FF2B5EF4-FFF2-40B4-BE49-F238E27FC236}">
                <a16:creationId xmlns:a16="http://schemas.microsoft.com/office/drawing/2014/main" id="{7E66A1F9-61D4-4C62-AB7C-326A1F2DDF27}"/>
              </a:ext>
            </a:extLst>
          </p:cNvPr>
          <p:cNvSpPr/>
          <p:nvPr/>
        </p:nvSpPr>
        <p:spPr>
          <a:xfrm>
            <a:off x="846775" y="5638800"/>
            <a:ext cx="10477392" cy="456535"/>
          </a:xfrm>
          <a:prstGeom prst="rect">
            <a:avLst/>
          </a:prstGeom>
        </p:spPr>
        <p:txBody>
          <a:bodyPr wrap="square">
            <a:spAutoFit/>
          </a:bodyPr>
          <a:lstStyle/>
          <a:p>
            <a:pPr algn="ctr">
              <a:lnSpc>
                <a:spcPct val="150000"/>
              </a:lnSpc>
            </a:pPr>
            <a:r>
              <a:rPr lang="en-US" altLang="ko-KR" b="1" dirty="0">
                <a:solidFill>
                  <a:schemeClr val="tx1">
                    <a:lumMod val="75000"/>
                    <a:lumOff val="25000"/>
                  </a:schemeClr>
                </a:solidFill>
              </a:rPr>
              <a:t>TOP ZIPCODES: 44102, 17701, 17702, 19023, 65255, 14414, 14423, 14485</a:t>
            </a:r>
          </a:p>
        </p:txBody>
      </p:sp>
    </p:spTree>
    <p:extLst>
      <p:ext uri="{BB962C8B-B14F-4D97-AF65-F5344CB8AC3E}">
        <p14:creationId xmlns:p14="http://schemas.microsoft.com/office/powerpoint/2010/main" val="179261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3-year Forecast Charts</a:t>
            </a:r>
          </a:p>
        </p:txBody>
      </p:sp>
      <p:sp>
        <p:nvSpPr>
          <p:cNvPr id="19" name="Прямоугольник 18">
            <a:extLst>
              <a:ext uri="{FF2B5EF4-FFF2-40B4-BE49-F238E27FC236}">
                <a16:creationId xmlns:a16="http://schemas.microsoft.com/office/drawing/2014/main" id="{B77527A4-8EB6-42DE-9E24-A4CD150A494B}"/>
              </a:ext>
            </a:extLst>
          </p:cNvPr>
          <p:cNvSpPr/>
          <p:nvPr/>
        </p:nvSpPr>
        <p:spPr>
          <a:xfrm>
            <a:off x="8477863" y="2459403"/>
            <a:ext cx="3273108" cy="456535"/>
          </a:xfrm>
          <a:prstGeom prst="rect">
            <a:avLst/>
          </a:prstGeom>
        </p:spPr>
        <p:txBody>
          <a:bodyPr wrap="square">
            <a:spAutoFit/>
          </a:bodyPr>
          <a:lstStyle/>
          <a:p>
            <a:pPr>
              <a:lnSpc>
                <a:spcPct val="150000"/>
              </a:lnSpc>
            </a:pPr>
            <a:r>
              <a:rPr lang="en-US" altLang="ko-KR" b="1" dirty="0">
                <a:solidFill>
                  <a:schemeClr val="tx1">
                    <a:lumMod val="75000"/>
                    <a:lumOff val="25000"/>
                  </a:schemeClr>
                </a:solidFill>
              </a:rPr>
              <a:t>&lt;= 17701 (Williamsport, PA)</a:t>
            </a:r>
          </a:p>
        </p:txBody>
      </p:sp>
      <p:pic>
        <p:nvPicPr>
          <p:cNvPr id="22" name="Picture 2">
            <a:extLst>
              <a:ext uri="{FF2B5EF4-FFF2-40B4-BE49-F238E27FC236}">
                <a16:creationId xmlns:a16="http://schemas.microsoft.com/office/drawing/2014/main" id="{F36ECF50-3A79-4B21-961B-79D2E3A74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95" y="1672493"/>
            <a:ext cx="8007671" cy="2427625"/>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9E8E97E6-63F4-4687-B7B4-AD572977E083}"/>
              </a:ext>
            </a:extLst>
          </p:cNvPr>
          <p:cNvSpPr/>
          <p:nvPr/>
        </p:nvSpPr>
        <p:spPr>
          <a:xfrm>
            <a:off x="410632" y="5361651"/>
            <a:ext cx="3488268" cy="456535"/>
          </a:xfrm>
          <a:prstGeom prst="rect">
            <a:avLst/>
          </a:prstGeom>
        </p:spPr>
        <p:txBody>
          <a:bodyPr wrap="square">
            <a:spAutoFit/>
          </a:bodyPr>
          <a:lstStyle/>
          <a:p>
            <a:pPr algn="r">
              <a:lnSpc>
                <a:spcPct val="150000"/>
              </a:lnSpc>
            </a:pPr>
            <a:r>
              <a:rPr lang="en-US" altLang="ko-KR" b="1" dirty="0">
                <a:solidFill>
                  <a:schemeClr val="tx1">
                    <a:lumMod val="75000"/>
                    <a:lumOff val="25000"/>
                  </a:schemeClr>
                </a:solidFill>
              </a:rPr>
              <a:t>14414 (Avon, NY) =&gt;</a:t>
            </a:r>
          </a:p>
        </p:txBody>
      </p:sp>
      <p:pic>
        <p:nvPicPr>
          <p:cNvPr id="2050" name="Picture 2">
            <a:extLst>
              <a:ext uri="{FF2B5EF4-FFF2-40B4-BE49-F238E27FC236}">
                <a16:creationId xmlns:a16="http://schemas.microsoft.com/office/drawing/2014/main" id="{B7670FA3-840A-4682-889D-F7FCA9604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5967" y="4348657"/>
            <a:ext cx="7567612" cy="229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46106"/>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9058</TotalTime>
  <Words>1989</Words>
  <Application>Microsoft Office PowerPoint</Application>
  <PresentationFormat>Широкоэкранный</PresentationFormat>
  <Paragraphs>236</Paragraphs>
  <Slides>18</Slides>
  <Notes>18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3</vt:i4>
      </vt:variant>
      <vt:variant>
        <vt:lpstr>Заголовки слайдов</vt:lpstr>
      </vt:variant>
      <vt:variant>
        <vt:i4>18</vt:i4>
      </vt:variant>
    </vt:vector>
  </HeadingPairs>
  <TitlesOfParts>
    <vt:vector size="26" baseType="lpstr">
      <vt:lpstr>맑은 고딕</vt:lpstr>
      <vt:lpstr>Arial</vt:lpstr>
      <vt:lpstr>Calibri</vt:lpstr>
      <vt:lpstr>Lato Light</vt:lpstr>
      <vt:lpstr>Montserrat Medium</vt:lpstr>
      <vt:lpstr>Cover and End Slide Master</vt:lpstr>
      <vt:lpstr>Contents Slide Master</vt:lpstr>
      <vt:lpstr>Section Break Slide Master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Nuran Kairakbayev</cp:lastModifiedBy>
  <cp:revision>160</cp:revision>
  <dcterms:created xsi:type="dcterms:W3CDTF">2018-04-24T17:14:44Z</dcterms:created>
  <dcterms:modified xsi:type="dcterms:W3CDTF">2019-10-13T18:04:01Z</dcterms:modified>
</cp:coreProperties>
</file>